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19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04.12.2017</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04.12.2017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04.12.2017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0938" y="214313"/>
            <a:ext cx="7793037" cy="1462087"/>
          </a:xfrm>
        </p:spPr>
        <p:txBody>
          <a:bodyPr/>
          <a:lstStyle/>
          <a:p>
            <a:r>
              <a:rPr lang="ru-RU" smtClean="0"/>
              <a:t>Образец заголовка</a:t>
            </a:r>
            <a:endParaRPr lang="ru-RU"/>
          </a:p>
        </p:txBody>
      </p:sp>
      <p:sp>
        <p:nvSpPr>
          <p:cNvPr id="3" name="Таблица 2"/>
          <p:cNvSpPr>
            <a:spLocks noGrp="1"/>
          </p:cNvSpPr>
          <p:nvPr>
            <p:ph type="tbl" idx="1"/>
          </p:nvPr>
        </p:nvSpPr>
        <p:spPr>
          <a:xfrm>
            <a:off x="1182688" y="2017713"/>
            <a:ext cx="7772400" cy="4114800"/>
          </a:xfrm>
        </p:spPr>
        <p:txBody>
          <a:bodyPr/>
          <a:lstStyle/>
          <a:p>
            <a:pPr lvl="0"/>
            <a:endParaRPr lang="ru-RU" noProof="0" smtClean="0"/>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0270F439-8688-4F0F-9B4E-4C66AB0E7015}"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04.12.2017</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04.12.2017</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04.12.2017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04.12.2017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04.12.2017</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04.12.2017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04.12.2017</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04.12.2017</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04.12.2017</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042988" y="549275"/>
            <a:ext cx="7415212" cy="2519363"/>
          </a:xfrm>
        </p:spPr>
        <p:txBody>
          <a:bodyPr/>
          <a:lstStyle/>
          <a:p>
            <a:pPr marL="838200" indent="-838200" algn="r" eaLnBrk="1" hangingPunct="1"/>
            <a:r>
              <a:rPr lang="ru-RU" sz="3200" b="1" dirty="0" smtClean="0">
                <a:latin typeface="Times New Roman" pitchFamily="18" charset="0"/>
              </a:rPr>
              <a:t>Нормативно-правовые основы инклюзивного образования</a:t>
            </a:r>
            <a:r>
              <a:rPr lang="ru-RU" sz="4800" dirty="0" smtClean="0"/>
              <a:t> </a:t>
            </a:r>
          </a:p>
        </p:txBody>
      </p:sp>
      <p:sp>
        <p:nvSpPr>
          <p:cNvPr id="3075" name="Rectangle 3"/>
          <p:cNvSpPr>
            <a:spLocks noGrp="1" noChangeArrowheads="1"/>
          </p:cNvSpPr>
          <p:nvPr>
            <p:ph type="subTitle" idx="1"/>
          </p:nvPr>
        </p:nvSpPr>
        <p:spPr>
          <a:xfrm>
            <a:off x="2743200" y="4868863"/>
            <a:ext cx="6400800" cy="1130300"/>
          </a:xfrm>
        </p:spPr>
        <p:txBody>
          <a:bodyPr/>
          <a:lstStyle/>
          <a:p>
            <a:pPr eaLnBrk="1" hangingPunct="1">
              <a:lnSpc>
                <a:spcPct val="80000"/>
              </a:lnSpc>
              <a:spcBef>
                <a:spcPct val="0"/>
              </a:spcBef>
            </a:pPr>
            <a:endParaRPr lang="ru-RU" sz="2800" smtClean="0"/>
          </a:p>
          <a:p>
            <a:pPr eaLnBrk="1" hangingPunct="1">
              <a:lnSpc>
                <a:spcPct val="80000"/>
              </a:lnSpc>
              <a:spcBef>
                <a:spcPct val="0"/>
              </a:spcBef>
            </a:pPr>
            <a:endParaRPr lang="ru-RU" sz="2800" smtClean="0"/>
          </a:p>
          <a:p>
            <a:pPr eaLnBrk="1" hangingPunct="1">
              <a:lnSpc>
                <a:spcPct val="80000"/>
              </a:lnSpc>
              <a:spcBef>
                <a:spcPct val="0"/>
              </a:spcBef>
            </a:pPr>
            <a:endParaRPr lang="ru-RU" sz="28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ru-RU" sz="3200" b="1" smtClean="0">
                <a:solidFill>
                  <a:srgbClr val="000000"/>
                </a:solidFill>
                <a:latin typeface="Times New Roman" pitchFamily="18" charset="0"/>
                <a:ea typeface="Calibri" pitchFamily="34" charset="0"/>
                <a:cs typeface="Times New Roman" pitchFamily="18" charset="0"/>
              </a:rPr>
              <a:t>Статья 58. Промежуточная аттестация обучающихся</a:t>
            </a:r>
          </a:p>
        </p:txBody>
      </p:sp>
      <p:sp>
        <p:nvSpPr>
          <p:cNvPr id="12291" name="Rectangle 3"/>
          <p:cNvSpPr>
            <a:spLocks noGrp="1" noChangeArrowheads="1"/>
          </p:cNvSpPr>
          <p:nvPr>
            <p:ph sz="quarter" idx="1"/>
          </p:nvPr>
        </p:nvSpPr>
        <p:spPr/>
        <p:txBody>
          <a:bodyPr/>
          <a:lstStyle/>
          <a:p>
            <a:pPr>
              <a:lnSpc>
                <a:spcPct val="80000"/>
              </a:lnSpc>
            </a:pPr>
            <a:r>
              <a:rPr lang="ru-RU" sz="2400" smtClean="0"/>
              <a:t>9. Обучающиеся в образовательной организации по образовательным программам начального общего, основного общего и среднего общего образования, не ликвидировавшие в установленные сроки академической задолженности с момента ее образования, по усмотрению их родителей (законных представителей) оставляются на повторное обучение, переводятся на обучение </a:t>
            </a:r>
            <a:r>
              <a:rPr lang="ru-RU" sz="2400" b="1" smtClean="0"/>
              <a:t>по адаптированным образовательным программам </a:t>
            </a:r>
            <a:r>
              <a:rPr lang="ru-RU" sz="2400" smtClean="0"/>
              <a:t>в соответствии с рекомендациями психолого-медико-педагогической комиссии либо на обучение по индивидуальному учебному плану.</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r>
              <a:rPr lang="ru-RU" sz="2800" b="1" smtClean="0">
                <a:latin typeface="Times New Roman" pitchFamily="18" charset="0"/>
              </a:rPr>
              <a:t>Статья 60. Документы об образовании и (или) о квалификации. Документы об обучении</a:t>
            </a:r>
          </a:p>
        </p:txBody>
      </p:sp>
      <p:sp>
        <p:nvSpPr>
          <p:cNvPr id="13315" name="Rectangle 3"/>
          <p:cNvSpPr>
            <a:spLocks noGrp="1" noChangeArrowheads="1"/>
          </p:cNvSpPr>
          <p:nvPr>
            <p:ph sz="quarter" idx="1"/>
          </p:nvPr>
        </p:nvSpPr>
        <p:spPr/>
        <p:txBody>
          <a:bodyPr/>
          <a:lstStyle/>
          <a:p>
            <a:pPr>
              <a:lnSpc>
                <a:spcPct val="90000"/>
              </a:lnSpc>
            </a:pPr>
            <a:r>
              <a:rPr lang="ru-RU" sz="2400" smtClean="0"/>
              <a:t>13. Лицам с ограниченными возможностями здоровья (с различными формами умственной отсталости), не имеющим основного общего и среднего общего образования и обучавшимся </a:t>
            </a:r>
            <a:r>
              <a:rPr lang="ru-RU" sz="2400" b="1" smtClean="0"/>
              <a:t>по адаптированным основным общеобразовательным программам</a:t>
            </a:r>
            <a:r>
              <a:rPr lang="ru-RU" sz="2400" smtClean="0"/>
              <a:t>, выдается свидетельство об обучении по образцу и в порядке, которые устанавливаются федеральным органом исполнительной власти, осуществляющим функции по выработке государственной политики и нормативно-правовому регулированию в сфере образования.</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r>
              <a:rPr lang="ru-RU" sz="2800" b="1" smtClean="0">
                <a:latin typeface="Times New Roman" pitchFamily="18" charset="0"/>
              </a:rPr>
              <a:t>Статья 79. Организация получения образования обучающимися с ограниченными возможностями здоровья</a:t>
            </a:r>
          </a:p>
        </p:txBody>
      </p:sp>
      <p:sp>
        <p:nvSpPr>
          <p:cNvPr id="14339" name="Rectangle 3"/>
          <p:cNvSpPr>
            <a:spLocks noGrp="1" noChangeArrowheads="1"/>
          </p:cNvSpPr>
          <p:nvPr>
            <p:ph sz="quarter" idx="1"/>
          </p:nvPr>
        </p:nvSpPr>
        <p:spPr/>
        <p:txBody>
          <a:bodyPr/>
          <a:lstStyle/>
          <a:p>
            <a:pPr>
              <a:lnSpc>
                <a:spcPct val="80000"/>
              </a:lnSpc>
            </a:pPr>
            <a:r>
              <a:rPr lang="ru-RU" sz="1400" smtClean="0"/>
              <a:t>1. Содержание образования и условия организации обучения и воспитания обучающихся с ограниченными возможностями здоровья определяются </a:t>
            </a:r>
            <a:r>
              <a:rPr lang="ru-RU" sz="1400" b="1" smtClean="0"/>
              <a:t>адаптированной образовательной программой</a:t>
            </a:r>
            <a:r>
              <a:rPr lang="ru-RU" sz="1400" smtClean="0"/>
              <a:t>, а для инвалидов также в соответствии с индивидуальной программой реабилитации инвалида.</a:t>
            </a:r>
          </a:p>
          <a:p>
            <a:pPr>
              <a:lnSpc>
                <a:spcPct val="80000"/>
              </a:lnSpc>
            </a:pPr>
            <a:r>
              <a:rPr lang="ru-RU" sz="1400" smtClean="0"/>
              <a:t>2. Общее образование обучающихся с ограниченными возможностями здоровья осуществляется в организациях, осуществляющих образовательную деятельность </a:t>
            </a:r>
            <a:r>
              <a:rPr lang="ru-RU" sz="1400" b="1" smtClean="0"/>
              <a:t>по адаптированным основным общеобразовательным программам</a:t>
            </a:r>
            <a:r>
              <a:rPr lang="ru-RU" sz="1400" smtClean="0"/>
              <a:t>. В таких организациях создаются специальные условия для получения образования указанными обучающимися.</a:t>
            </a:r>
          </a:p>
          <a:p>
            <a:pPr>
              <a:lnSpc>
                <a:spcPct val="80000"/>
              </a:lnSpc>
            </a:pPr>
            <a:r>
              <a:rPr lang="ru-RU" sz="1400" smtClean="0"/>
              <a:t>5. Отдельные организации, осуществляющие образовательную деятельность </a:t>
            </a:r>
            <a:r>
              <a:rPr lang="ru-RU" sz="1400" b="1" smtClean="0"/>
              <a:t>по адаптированным основным общеобразовательным программам</a:t>
            </a:r>
            <a:r>
              <a:rPr lang="ru-RU" sz="1400" smtClean="0"/>
              <a:t>, создаются органами государственной власти субъектов Российской Федерации для глухих, слабослышащих, позднооглохших, слепых, слабовидящих, с тяжелыми нарушениями речи, с нарушениями опорно-двигательного аппарата, с задержкой психического развития, с умственной отсталостью, с расстройствами аутистического спектра, со сложными дефектами и других обучающихся с ограниченными возможностями здоровья.</a:t>
            </a:r>
          </a:p>
          <a:p>
            <a:pPr>
              <a:lnSpc>
                <a:spcPct val="80000"/>
              </a:lnSpc>
            </a:pPr>
            <a:r>
              <a:rPr lang="ru-RU" sz="1400" smtClean="0"/>
              <a:t>8. Профессиональное обучение и профессиональное образование обучающихся с ограниченными возможностями здоровья осуществляются на основе </a:t>
            </a:r>
            <a:r>
              <a:rPr lang="ru-RU" sz="1400" b="1" smtClean="0"/>
              <a:t>образовательных программ, адаптированных при необходимости для обучения указанных обучающихся</a:t>
            </a:r>
            <a:r>
              <a:rPr lang="ru-RU" sz="1400" smtClean="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pPr eaLnBrk="1" hangingPunct="1"/>
            <a:r>
              <a:rPr lang="ru-RU" sz="2800" b="1" smtClean="0">
                <a:latin typeface="Times New Roman" pitchFamily="18" charset="0"/>
              </a:rPr>
              <a:t>Статья 79. Организация получения образования обучающимися с ограниченными возможностями здоровья</a:t>
            </a:r>
          </a:p>
        </p:txBody>
      </p:sp>
      <p:sp>
        <p:nvSpPr>
          <p:cNvPr id="15363" name="Rectangle 3"/>
          <p:cNvSpPr>
            <a:spLocks noGrp="1" noChangeArrowheads="1"/>
          </p:cNvSpPr>
          <p:nvPr>
            <p:ph sz="quarter" idx="1"/>
          </p:nvPr>
        </p:nvSpPr>
        <p:spPr>
          <a:xfrm>
            <a:off x="1143000" y="1857375"/>
            <a:ext cx="7812088" cy="4275138"/>
          </a:xfrm>
        </p:spPr>
        <p:txBody>
          <a:bodyPr/>
          <a:lstStyle/>
          <a:p>
            <a:pPr eaLnBrk="1" hangingPunct="1">
              <a:lnSpc>
                <a:spcPct val="80000"/>
              </a:lnSpc>
            </a:pPr>
            <a:r>
              <a:rPr lang="ru-RU" sz="2000" smtClean="0">
                <a:latin typeface="Times New Roman" pitchFamily="18" charset="0"/>
              </a:rPr>
              <a:t>3. Под специальными условиями для получения образования обучающимися с ограниченными возможностями здоровья в настоящем Федеральном законе понимаются условия обучения, воспитания и развития таких обучающихся, </a:t>
            </a:r>
            <a:r>
              <a:rPr lang="ru-RU" sz="2000" b="1" smtClean="0">
                <a:latin typeface="Times New Roman" pitchFamily="18" charset="0"/>
              </a:rPr>
              <a:t>включающие в себя использование специальных образовательных программ и методов обучения и воспитания, специальных учебников, учебных пособий и дидактических материалов, специальных технических средств обучения коллективного и индивидуального пользования, предоставление услуг ассистента (помощника), оказывающего обучающимся необходимую техническую помощь, проведение групповых и индивидуальных коррекционных занятий, обеспечение доступа в здания организаций, осуществляющих образовательную деятельность, и другие</a:t>
            </a:r>
            <a:r>
              <a:rPr lang="ru-RU" sz="2000" smtClean="0">
                <a:latin typeface="Times New Roman" pitchFamily="18" charset="0"/>
              </a:rPr>
              <a:t> условия, без которых невозможно или затруднено освоение образовательных программ обучающимися с ограниченными возможностями здоровья.</a:t>
            </a:r>
          </a:p>
          <a:p>
            <a:pPr eaLnBrk="1" hangingPunct="1">
              <a:lnSpc>
                <a:spcPct val="80000"/>
              </a:lnSpc>
            </a:pPr>
            <a:endParaRPr lang="ru-RU" sz="2000" smtClean="0">
              <a:latin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50938" y="214313"/>
            <a:ext cx="7793037" cy="1054100"/>
          </a:xfrm>
        </p:spPr>
        <p:txBody>
          <a:bodyPr>
            <a:normAutofit fontScale="90000"/>
          </a:bodyPr>
          <a:lstStyle/>
          <a:p>
            <a:pPr eaLnBrk="1" hangingPunct="1"/>
            <a:r>
              <a:rPr lang="ru-RU" sz="2400" b="1" smtClean="0">
                <a:latin typeface="Times New Roman" pitchFamily="18" charset="0"/>
              </a:rPr>
              <a:t>Статья 79. Организация получения образования обучающимися с ограниченными возможностями здоровья</a:t>
            </a:r>
          </a:p>
        </p:txBody>
      </p:sp>
      <p:sp>
        <p:nvSpPr>
          <p:cNvPr id="16387" name="Rectangle 3"/>
          <p:cNvSpPr>
            <a:spLocks noGrp="1" noChangeArrowheads="1"/>
          </p:cNvSpPr>
          <p:nvPr>
            <p:ph sz="quarter" idx="1"/>
          </p:nvPr>
        </p:nvSpPr>
        <p:spPr>
          <a:xfrm>
            <a:off x="1182688" y="1484313"/>
            <a:ext cx="7772400" cy="4968875"/>
          </a:xfrm>
        </p:spPr>
        <p:txBody>
          <a:bodyPr>
            <a:normAutofit lnSpcReduction="10000"/>
          </a:bodyPr>
          <a:lstStyle/>
          <a:p>
            <a:pPr eaLnBrk="1" hangingPunct="1">
              <a:lnSpc>
                <a:spcPct val="80000"/>
              </a:lnSpc>
            </a:pPr>
            <a:r>
              <a:rPr lang="ru-RU" sz="2000" smtClean="0">
                <a:latin typeface="Times New Roman" pitchFamily="18" charset="0"/>
              </a:rPr>
              <a:t>11. При получении образования обучающимся с ограниченными возможностями здоровья предоставляются бесплатно специальные учебники и учебные пособия, иная учебная </a:t>
            </a:r>
            <a:r>
              <a:rPr lang="ru-RU" sz="2000" b="1" smtClean="0">
                <a:latin typeface="Times New Roman" pitchFamily="18" charset="0"/>
              </a:rPr>
              <a:t>литература, а также услуги сурдопереводчиков и тифлосурдопереводчиков</a:t>
            </a:r>
            <a:r>
              <a:rPr lang="ru-RU" sz="2000" smtClean="0">
                <a:latin typeface="Times New Roman" pitchFamily="18" charset="0"/>
              </a:rPr>
              <a:t>. Указанная мера социальной поддержки является расходным обязательством субъекта Российской Федерации в отношении таких обучающихся, за исключением обучающихся за счет бюджетных ассигнований федерального бюджета. Для инвалидов, обучающихся за счет бюджетных ассигнований федерального бюджета, обеспечение этих мер социальной поддержки является расходным обязательством Российской Федерации.</a:t>
            </a:r>
          </a:p>
          <a:p>
            <a:pPr eaLnBrk="1" hangingPunct="1">
              <a:lnSpc>
                <a:spcPct val="80000"/>
              </a:lnSpc>
            </a:pPr>
            <a:r>
              <a:rPr lang="ru-RU" sz="2000" smtClean="0">
                <a:latin typeface="Times New Roman" pitchFamily="18" charset="0"/>
              </a:rPr>
              <a:t>12. Государство в лице уполномоченных им органов государственной власти Российской Федерации и органов государственной власти субъектов Российской Федерации </a:t>
            </a:r>
            <a:r>
              <a:rPr lang="ru-RU" sz="2000" b="1" smtClean="0">
                <a:latin typeface="Times New Roman" pitchFamily="18" charset="0"/>
              </a:rPr>
              <a:t>обеспечивает подготовку педагогических работников, владеющих специальными педагогическими подходами и методами обучения и воспитания обучающихся с ограниченными возможностями здоровья</a:t>
            </a:r>
            <a:r>
              <a:rPr lang="ru-RU" sz="2000" smtClean="0">
                <a:latin typeface="Times New Roman" pitchFamily="18" charset="0"/>
              </a:rPr>
              <a:t>, и содействует привлечению таких работников в организации, осуществляющие образовательную деятельность.</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ru-RU" smtClean="0"/>
              <a:t>Комментарии к ФЗ №273</a:t>
            </a:r>
          </a:p>
        </p:txBody>
      </p:sp>
      <p:sp>
        <p:nvSpPr>
          <p:cNvPr id="17411" name="Rectangle 3"/>
          <p:cNvSpPr>
            <a:spLocks noGrp="1" noChangeArrowheads="1"/>
          </p:cNvSpPr>
          <p:nvPr>
            <p:ph sz="quarter" idx="1"/>
          </p:nvPr>
        </p:nvSpPr>
        <p:spPr/>
        <p:txBody>
          <a:bodyPr/>
          <a:lstStyle/>
          <a:p>
            <a:pPr>
              <a:lnSpc>
                <a:spcPct val="90000"/>
              </a:lnSpc>
            </a:pPr>
            <a:r>
              <a:rPr lang="ru-RU" sz="2800" b="1" i="1" smtClean="0"/>
              <a:t>Адаптированная основная образовательная программа</a:t>
            </a:r>
            <a:r>
              <a:rPr lang="ru-RU" sz="2800" b="1" smtClean="0"/>
              <a:t> -</a:t>
            </a:r>
            <a:r>
              <a:rPr lang="ru-RU" sz="2800" smtClean="0"/>
              <a:t> образовательная программа, адаптированная для обучения определенных категорий лиц с ограниченными возможностями здоровья, в том числе с инвалидностью, т.е.      образовательная программа специальных (коррекционных) образовательных учреждений </a:t>
            </a:r>
            <a:r>
              <a:rPr lang="en-US" sz="2800" smtClean="0"/>
              <a:t>I</a:t>
            </a:r>
            <a:r>
              <a:rPr lang="ru-RU" sz="2800" smtClean="0"/>
              <a:t>-</a:t>
            </a:r>
            <a:r>
              <a:rPr lang="en-US" sz="2800" smtClean="0"/>
              <a:t>VIII</a:t>
            </a:r>
            <a:r>
              <a:rPr lang="ru-RU" sz="2800" smtClean="0"/>
              <a:t> видов (ФЗ, ст.2, п.п. 28).</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ru-RU" smtClean="0"/>
              <a:t>Комментарии к ФЗ №273</a:t>
            </a:r>
          </a:p>
        </p:txBody>
      </p:sp>
      <p:sp>
        <p:nvSpPr>
          <p:cNvPr id="18435" name="Rectangle 3"/>
          <p:cNvSpPr>
            <a:spLocks noGrp="1" noChangeArrowheads="1"/>
          </p:cNvSpPr>
          <p:nvPr>
            <p:ph sz="quarter" idx="1"/>
          </p:nvPr>
        </p:nvSpPr>
        <p:spPr/>
        <p:txBody>
          <a:bodyPr/>
          <a:lstStyle/>
          <a:p>
            <a:pPr>
              <a:lnSpc>
                <a:spcPct val="80000"/>
              </a:lnSpc>
            </a:pPr>
            <a:r>
              <a:rPr lang="ru-RU" sz="1800" b="1" i="1" smtClean="0"/>
              <a:t>Адаптированная образовательная программа</a:t>
            </a:r>
            <a:r>
              <a:rPr lang="ru-RU" sz="1800" b="1" smtClean="0"/>
              <a:t> </a:t>
            </a:r>
            <a:r>
              <a:rPr lang="ru-RU" sz="1800" smtClean="0"/>
              <a:t>– это образовательная программа, адаптированная для обучения ребенка с ОВЗ (в том числе с инвалидностью),</a:t>
            </a:r>
            <a:r>
              <a:rPr lang="ru-RU" sz="1800" b="1" smtClean="0"/>
              <a:t> </a:t>
            </a:r>
            <a:r>
              <a:rPr lang="ru-RU" sz="1800" smtClean="0"/>
              <a:t>разрабатывается на базе основной общеобразовательной программы, с учетом адаптированной основной образовательной программы и в соответствии с  психофизическими особенностями и особыми образовательными потребностями категории лиц с ОВЗ, к которой относится ребенок (например, лиц с нарушениями зрения – слепых, слабовидящих; лиц с нарушением слуха – глухих, слабослышащих и т.д.). При этом адаптированию и модификации подлежат программы учебных предметов; учебники и рабочие тетради; электронные средства и формы организации обучения; формы организации учебного процесса; способы учебной работы  с учащимися, имеющими особые образовательные потребности (способы организации коллективной учебной деятельности, способы коммуникации, способы предъявления и выполнения заданий, способы работы с текстовыми материалами, формы и способы контроля и оценки знаний, компетенций и мн. др.).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11188" y="214313"/>
            <a:ext cx="8332787" cy="1462087"/>
          </a:xfrm>
        </p:spPr>
        <p:txBody>
          <a:bodyPr/>
          <a:lstStyle/>
          <a:p>
            <a:pPr eaLnBrk="1" hangingPunct="1"/>
            <a:r>
              <a:rPr lang="ru-RU" sz="3600" b="1" smtClean="0"/>
              <a:t>   Медико-социальная экспертиза</a:t>
            </a:r>
          </a:p>
        </p:txBody>
      </p:sp>
      <p:sp>
        <p:nvSpPr>
          <p:cNvPr id="19459" name="Rectangle 3"/>
          <p:cNvSpPr>
            <a:spLocks noGrp="1" noChangeArrowheads="1"/>
          </p:cNvSpPr>
          <p:nvPr>
            <p:ph sz="quarter" idx="1"/>
          </p:nvPr>
        </p:nvSpPr>
        <p:spPr/>
        <p:txBody>
          <a:bodyPr/>
          <a:lstStyle/>
          <a:p>
            <a:pPr eaLnBrk="1" hangingPunct="1">
              <a:lnSpc>
                <a:spcPct val="90000"/>
              </a:lnSpc>
            </a:pPr>
            <a:r>
              <a:rPr lang="ru-RU" sz="2400" smtClean="0"/>
              <a:t>Медико-социальная экспертиза осуществляется исходя из комплексной оценки состояния организма на основе анализа клинико-функциональных, социально-бытовых, профессионально-трудовых, психологических данных освидетельствуемого лица с использованием классификаций и критериев, разрабатываемых и утверждаемых в порядке, определяемом уполномоченным Правительством Российской Федерации федеральным органом исполнительной власти.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23850" y="214313"/>
            <a:ext cx="8620125" cy="1462087"/>
          </a:xfrm>
        </p:spPr>
        <p:txBody>
          <a:bodyPr/>
          <a:lstStyle/>
          <a:p>
            <a:pPr algn="ctr" eaLnBrk="1" hangingPunct="1"/>
            <a:r>
              <a:rPr lang="ru-RU" sz="3600" b="1" smtClean="0"/>
              <a:t>Индивидуальная</a:t>
            </a:r>
            <a:r>
              <a:rPr lang="ru-RU" sz="2800" b="1" smtClean="0"/>
              <a:t> </a:t>
            </a:r>
            <a:br>
              <a:rPr lang="ru-RU" sz="2800" b="1" smtClean="0"/>
            </a:br>
            <a:r>
              <a:rPr lang="ru-RU" sz="3600" b="1" smtClean="0"/>
              <a:t>программа реабилитации</a:t>
            </a:r>
          </a:p>
        </p:txBody>
      </p:sp>
      <p:sp>
        <p:nvSpPr>
          <p:cNvPr id="20483" name="Rectangle 3"/>
          <p:cNvSpPr>
            <a:spLocks noGrp="1" noChangeArrowheads="1"/>
          </p:cNvSpPr>
          <p:nvPr>
            <p:ph sz="quarter" idx="1"/>
          </p:nvPr>
        </p:nvSpPr>
        <p:spPr/>
        <p:txBody>
          <a:bodyPr/>
          <a:lstStyle/>
          <a:p>
            <a:pPr eaLnBrk="1" hangingPunct="1">
              <a:lnSpc>
                <a:spcPct val="80000"/>
              </a:lnSpc>
            </a:pPr>
            <a:r>
              <a:rPr lang="ru-RU" sz="2400" smtClean="0"/>
              <a:t>Индивидуальная программа реабилитации инвалида является обязательной для исполнения соответствующими органами государственной власти, органами местного самоуправления, а также организациями, независимо от организационно-правовых форм и форм собственности.</a:t>
            </a:r>
          </a:p>
          <a:p>
            <a:pPr eaLnBrk="1" hangingPunct="1">
              <a:lnSpc>
                <a:spcPct val="80000"/>
              </a:lnSpc>
            </a:pPr>
            <a:r>
              <a:rPr lang="ru-RU" sz="2400" smtClean="0"/>
              <a:t>Однако для самого инвалида ИПР имеет рекомендательный характер, он вправе отказаться от того или иного вида, формы и объёма реабилитационных мероприятий, а также от реализации программы в целом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50825" y="214313"/>
            <a:ext cx="8713788" cy="1462087"/>
          </a:xfrm>
        </p:spPr>
        <p:txBody>
          <a:bodyPr>
            <a:normAutofit fontScale="90000"/>
          </a:bodyPr>
          <a:lstStyle/>
          <a:p>
            <a:pPr eaLnBrk="1" hangingPunct="1"/>
            <a:r>
              <a:rPr lang="ru-RU" sz="3200" b="1" smtClean="0"/>
              <a:t>Основные виды нарушений функций</a:t>
            </a:r>
            <a:br>
              <a:rPr lang="ru-RU" sz="3200" b="1" smtClean="0"/>
            </a:br>
            <a:r>
              <a:rPr lang="ru-RU" sz="3200" b="1" smtClean="0"/>
              <a:t>организма и степени их  выраженности </a:t>
            </a:r>
            <a:br>
              <a:rPr lang="ru-RU" sz="3200" b="1" smtClean="0"/>
            </a:br>
            <a:endParaRPr lang="ru-RU" sz="3200" b="1" smtClean="0"/>
          </a:p>
        </p:txBody>
      </p:sp>
      <p:sp>
        <p:nvSpPr>
          <p:cNvPr id="21507" name="Rectangle 3"/>
          <p:cNvSpPr>
            <a:spLocks noGrp="1" noChangeArrowheads="1"/>
          </p:cNvSpPr>
          <p:nvPr>
            <p:ph sz="quarter" idx="1"/>
          </p:nvPr>
        </p:nvSpPr>
        <p:spPr/>
        <p:txBody>
          <a:bodyPr/>
          <a:lstStyle/>
          <a:p>
            <a:pPr eaLnBrk="1" hangingPunct="1">
              <a:lnSpc>
                <a:spcPct val="80000"/>
              </a:lnSpc>
            </a:pPr>
            <a:r>
              <a:rPr lang="ru-RU" sz="1600" b="1" i="1" smtClean="0">
                <a:solidFill>
                  <a:schemeClr val="folHlink"/>
                </a:solidFill>
              </a:rPr>
              <a:t>нарушения психических функций (восприятия, внимания, памяти, мышления, интеллекта, эмоций, воли, сознания, поведения, психомоторных функций);</a:t>
            </a:r>
          </a:p>
          <a:p>
            <a:pPr eaLnBrk="1" hangingPunct="1">
              <a:lnSpc>
                <a:spcPct val="80000"/>
              </a:lnSpc>
            </a:pPr>
            <a:r>
              <a:rPr lang="ru-RU" sz="1600" b="1" i="1" smtClean="0">
                <a:solidFill>
                  <a:schemeClr val="folHlink"/>
                </a:solidFill>
              </a:rPr>
              <a:t>нарушения языковых и речевых функций (нарушения устной (ринолалия, дизартрия, заикание, алалия, афазия) и письменной (дисграфия, дислексия), вербальной и невербальной речи, нарушения голосообразования);</a:t>
            </a:r>
          </a:p>
          <a:p>
            <a:pPr eaLnBrk="1" hangingPunct="1">
              <a:lnSpc>
                <a:spcPct val="80000"/>
              </a:lnSpc>
            </a:pPr>
            <a:r>
              <a:rPr lang="ru-RU" sz="1600" b="1" i="1" smtClean="0">
                <a:solidFill>
                  <a:schemeClr val="folHlink"/>
                </a:solidFill>
              </a:rPr>
              <a:t>нарушения сенсорных функций (зрения, слуха, обоняния, осязания, тактильной, болевой, температурной и других видов чувствительности);</a:t>
            </a:r>
          </a:p>
          <a:p>
            <a:pPr eaLnBrk="1" hangingPunct="1">
              <a:lnSpc>
                <a:spcPct val="80000"/>
              </a:lnSpc>
            </a:pPr>
            <a:r>
              <a:rPr lang="ru-RU" sz="1600" b="1" i="1" smtClean="0">
                <a:solidFill>
                  <a:schemeClr val="folHlink"/>
                </a:solidFill>
              </a:rPr>
              <a:t>нарушения статодинамических функций (двигательных функций головы, туловища, конечностей, статики, координации движений);</a:t>
            </a:r>
          </a:p>
          <a:p>
            <a:pPr eaLnBrk="1" hangingPunct="1">
              <a:lnSpc>
                <a:spcPct val="80000"/>
              </a:lnSpc>
            </a:pPr>
            <a:r>
              <a:rPr lang="ru-RU" sz="1600" smtClean="0"/>
              <a:t>нарушения функций кровообращения, дыхания, пищеварения, выделения, кроветворения, обмена веществ и энергии, внутренней секреции, иммунитета;</a:t>
            </a:r>
          </a:p>
          <a:p>
            <a:pPr eaLnBrk="1" hangingPunct="1">
              <a:lnSpc>
                <a:spcPct val="80000"/>
              </a:lnSpc>
            </a:pPr>
            <a:r>
              <a:rPr lang="ru-RU" sz="1600" smtClean="0"/>
              <a:t>нарушения, обусловленные физическим уродством (деформации лица, головы, туловища, конечностей, приводящие к внешнему уродству, аномальные отверстия пищеварительного, мочевыделительного, дыхательного трактов, нарушение размеров тела).</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algn="ctr" eaLnBrk="1" hangingPunct="1"/>
            <a:r>
              <a:rPr lang="ru-RU" sz="2400" smtClean="0">
                <a:latin typeface="Times New Roman" pitchFamily="18" charset="0"/>
              </a:rPr>
              <a:t/>
            </a:r>
            <a:br>
              <a:rPr lang="ru-RU" sz="2400" smtClean="0">
                <a:latin typeface="Times New Roman" pitchFamily="18" charset="0"/>
              </a:rPr>
            </a:br>
            <a:r>
              <a:rPr lang="ru-RU" sz="2400" smtClean="0">
                <a:latin typeface="Times New Roman" pitchFamily="18" charset="0"/>
              </a:rPr>
              <a:t> </a:t>
            </a:r>
            <a:r>
              <a:rPr lang="ru-RU" sz="2400" b="1" u="sng" smtClean="0">
                <a:latin typeface="Times New Roman" pitchFamily="18" charset="0"/>
              </a:rPr>
              <a:t>Федеральный закон от 3 мая 2012 г. № 46-ФЗ</a:t>
            </a:r>
            <a:br>
              <a:rPr lang="ru-RU" sz="2400" b="1" u="sng" smtClean="0">
                <a:latin typeface="Times New Roman" pitchFamily="18" charset="0"/>
              </a:rPr>
            </a:br>
            <a:r>
              <a:rPr lang="ru-RU" sz="2400" b="1" u="sng" smtClean="0">
                <a:solidFill>
                  <a:srgbClr val="000000"/>
                </a:solidFill>
                <a:latin typeface="Times New Roman" pitchFamily="18" charset="0"/>
              </a:rPr>
              <a:t>«О ратификации Конвенции о правах инвалидов»</a:t>
            </a:r>
            <a:br>
              <a:rPr lang="ru-RU" sz="2400" b="1" u="sng" smtClean="0">
                <a:solidFill>
                  <a:srgbClr val="000000"/>
                </a:solidFill>
                <a:latin typeface="Times New Roman" pitchFamily="18" charset="0"/>
              </a:rPr>
            </a:br>
            <a:endParaRPr lang="ru-RU" sz="2400" b="1" u="sng" smtClean="0">
              <a:solidFill>
                <a:srgbClr val="000000"/>
              </a:solidFill>
              <a:latin typeface="Times New Roman" pitchFamily="18" charset="0"/>
            </a:endParaRPr>
          </a:p>
        </p:txBody>
      </p:sp>
      <p:sp>
        <p:nvSpPr>
          <p:cNvPr id="4099" name="Rectangle 3"/>
          <p:cNvSpPr>
            <a:spLocks noGrp="1" noChangeArrowheads="1"/>
          </p:cNvSpPr>
          <p:nvPr>
            <p:ph sz="quarter" idx="1"/>
          </p:nvPr>
        </p:nvSpPr>
        <p:spPr/>
        <p:txBody>
          <a:bodyPr/>
          <a:lstStyle/>
          <a:p>
            <a:pPr eaLnBrk="1" hangingPunct="1">
              <a:lnSpc>
                <a:spcPct val="80000"/>
              </a:lnSpc>
              <a:buFont typeface="Wingdings" pitchFamily="2" charset="2"/>
              <a:buNone/>
            </a:pPr>
            <a:r>
              <a:rPr lang="ru-RU" sz="2000" b="1" i="1" smtClean="0"/>
              <a:t>В соответствии с Конвенцией, образование должно быть направлено на:</a:t>
            </a:r>
            <a:endParaRPr lang="ru-RU" sz="2000" i="1" smtClean="0"/>
          </a:p>
          <a:p>
            <a:pPr eaLnBrk="1" hangingPunct="1">
              <a:lnSpc>
                <a:spcPct val="80000"/>
              </a:lnSpc>
            </a:pPr>
            <a:r>
              <a:rPr lang="ru-RU" sz="2000" smtClean="0"/>
              <a:t>развитие умственных и физических способностей в самом полном объеме;</a:t>
            </a:r>
          </a:p>
          <a:p>
            <a:pPr eaLnBrk="1" hangingPunct="1">
              <a:lnSpc>
                <a:spcPct val="80000"/>
              </a:lnSpc>
            </a:pPr>
            <a:r>
              <a:rPr lang="ru-RU" sz="2000" smtClean="0"/>
              <a:t>обеспечение инвалидам возможности эффективно участвовать в жизни свободного общества;</a:t>
            </a:r>
          </a:p>
          <a:p>
            <a:pPr eaLnBrk="1" hangingPunct="1">
              <a:lnSpc>
                <a:spcPct val="80000"/>
              </a:lnSpc>
            </a:pPr>
            <a:r>
              <a:rPr lang="ru-RU" sz="2000" smtClean="0"/>
              <a:t>доступ инвалидов к образованию в местах своего непосредственного проживания, при котором обеспечивается разумное удовлетворение потребностей лица;</a:t>
            </a:r>
          </a:p>
          <a:p>
            <a:pPr eaLnBrk="1" hangingPunct="1">
              <a:lnSpc>
                <a:spcPct val="80000"/>
              </a:lnSpc>
            </a:pPr>
            <a:r>
              <a:rPr lang="ru-RU" sz="2000" smtClean="0"/>
              <a:t>предоставление эффективных </a:t>
            </a:r>
            <a:r>
              <a:rPr lang="ru-RU" sz="2000" b="1" i="1" smtClean="0"/>
              <a:t>мер индивидуальной поддержки в общей системе образования, облегчающих процесс обучения;</a:t>
            </a:r>
          </a:p>
          <a:p>
            <a:pPr eaLnBrk="1" hangingPunct="1">
              <a:lnSpc>
                <a:spcPct val="80000"/>
              </a:lnSpc>
            </a:pPr>
            <a:r>
              <a:rPr lang="ru-RU" sz="2000" smtClean="0"/>
              <a:t>создание условий для освоения социальных навыков;</a:t>
            </a:r>
          </a:p>
          <a:p>
            <a:pPr eaLnBrk="1" hangingPunct="1">
              <a:lnSpc>
                <a:spcPct val="80000"/>
              </a:lnSpc>
            </a:pPr>
            <a:r>
              <a:rPr lang="ru-RU" sz="2000" smtClean="0"/>
              <a:t>обеспечение подготовки и переподготовки педагогов.</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11188" y="214313"/>
            <a:ext cx="8332787" cy="1462087"/>
          </a:xfrm>
        </p:spPr>
        <p:txBody>
          <a:bodyPr/>
          <a:lstStyle/>
          <a:p>
            <a:pPr eaLnBrk="1" hangingPunct="1"/>
            <a:r>
              <a:rPr lang="ru-RU" sz="4000" b="1" smtClean="0"/>
              <a:t>Основные категории жизнедеятельности человека</a:t>
            </a:r>
          </a:p>
        </p:txBody>
      </p:sp>
      <p:sp>
        <p:nvSpPr>
          <p:cNvPr id="22531" name="Rectangle 3"/>
          <p:cNvSpPr>
            <a:spLocks noGrp="1" noChangeArrowheads="1"/>
          </p:cNvSpPr>
          <p:nvPr>
            <p:ph sz="quarter" idx="1"/>
          </p:nvPr>
        </p:nvSpPr>
        <p:spPr/>
        <p:txBody>
          <a:bodyPr/>
          <a:lstStyle/>
          <a:p>
            <a:pPr eaLnBrk="1" hangingPunct="1">
              <a:lnSpc>
                <a:spcPct val="90000"/>
              </a:lnSpc>
            </a:pPr>
            <a:r>
              <a:rPr lang="ru-RU" sz="2800" smtClean="0"/>
              <a:t>способность к самообслуживанию;</a:t>
            </a:r>
          </a:p>
          <a:p>
            <a:pPr eaLnBrk="1" hangingPunct="1">
              <a:lnSpc>
                <a:spcPct val="90000"/>
              </a:lnSpc>
            </a:pPr>
            <a:r>
              <a:rPr lang="ru-RU" sz="2800" smtClean="0"/>
              <a:t>способность к самостоятельному передвижению;</a:t>
            </a:r>
          </a:p>
          <a:p>
            <a:pPr eaLnBrk="1" hangingPunct="1">
              <a:lnSpc>
                <a:spcPct val="90000"/>
              </a:lnSpc>
            </a:pPr>
            <a:r>
              <a:rPr lang="ru-RU" sz="2800" smtClean="0"/>
              <a:t>способность к ориентации;</a:t>
            </a:r>
          </a:p>
          <a:p>
            <a:pPr eaLnBrk="1" hangingPunct="1">
              <a:lnSpc>
                <a:spcPct val="90000"/>
              </a:lnSpc>
            </a:pPr>
            <a:r>
              <a:rPr lang="ru-RU" sz="2800" b="1" smtClean="0"/>
              <a:t>способность к общению;</a:t>
            </a:r>
          </a:p>
          <a:p>
            <a:pPr eaLnBrk="1" hangingPunct="1">
              <a:lnSpc>
                <a:spcPct val="90000"/>
              </a:lnSpc>
            </a:pPr>
            <a:r>
              <a:rPr lang="ru-RU" sz="2800" b="1" smtClean="0"/>
              <a:t>способность контролировать свое поведение;</a:t>
            </a:r>
          </a:p>
          <a:p>
            <a:pPr eaLnBrk="1" hangingPunct="1">
              <a:lnSpc>
                <a:spcPct val="90000"/>
              </a:lnSpc>
            </a:pPr>
            <a:r>
              <a:rPr lang="ru-RU" sz="2800" b="1" smtClean="0">
                <a:solidFill>
                  <a:srgbClr val="6699FF"/>
                </a:solidFill>
              </a:rPr>
              <a:t>способность к обучению;</a:t>
            </a:r>
          </a:p>
          <a:p>
            <a:pPr eaLnBrk="1" hangingPunct="1">
              <a:lnSpc>
                <a:spcPct val="90000"/>
              </a:lnSpc>
            </a:pPr>
            <a:r>
              <a:rPr lang="ru-RU" sz="2800" smtClean="0"/>
              <a:t>способность к трудовой деятельности.</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ru-RU" b="1" smtClean="0"/>
              <a:t>Способность к обучению</a:t>
            </a:r>
          </a:p>
        </p:txBody>
      </p:sp>
      <p:sp>
        <p:nvSpPr>
          <p:cNvPr id="23555" name="Rectangle 3"/>
          <p:cNvSpPr>
            <a:spLocks noGrp="1" noChangeArrowheads="1"/>
          </p:cNvSpPr>
          <p:nvPr>
            <p:ph sz="quarter" idx="1"/>
          </p:nvPr>
        </p:nvSpPr>
        <p:spPr>
          <a:xfrm>
            <a:off x="250825" y="2017713"/>
            <a:ext cx="8704263" cy="4114800"/>
          </a:xfrm>
        </p:spPr>
        <p:txBody>
          <a:bodyPr>
            <a:normAutofit lnSpcReduction="10000"/>
          </a:bodyPr>
          <a:lstStyle/>
          <a:p>
            <a:pPr eaLnBrk="1" hangingPunct="1">
              <a:lnSpc>
                <a:spcPct val="80000"/>
              </a:lnSpc>
            </a:pPr>
            <a:r>
              <a:rPr lang="ru-RU" sz="2000" smtClean="0"/>
              <a:t>Способность к обучению - способность к восприятию, запоминанию, усвоению и воспроизведению знаний (общеобразовательных, профессиональных), овладению навыками и умениями (профессиональными, социальными, культурными, бытовыми):</a:t>
            </a:r>
          </a:p>
          <a:p>
            <a:pPr eaLnBrk="1" hangingPunct="1">
              <a:lnSpc>
                <a:spcPct val="80000"/>
              </a:lnSpc>
            </a:pPr>
            <a:r>
              <a:rPr lang="ru-RU" sz="2000" smtClean="0">
                <a:solidFill>
                  <a:srgbClr val="6699FF"/>
                </a:solidFill>
              </a:rPr>
              <a:t>1 степень</a:t>
            </a:r>
            <a:r>
              <a:rPr lang="ru-RU" sz="2000" smtClean="0"/>
              <a:t> - способность к обучению, а также к получению образования определенного уровня в рамках государственных образовательных стандартов в образовательных учреждениях общего назначения с использованием специальных методов обучения, специального режима обучения, с применением при необходимости вспомогательных технических средств и технологий;</a:t>
            </a:r>
          </a:p>
          <a:p>
            <a:pPr eaLnBrk="1" hangingPunct="1">
              <a:lnSpc>
                <a:spcPct val="80000"/>
              </a:lnSpc>
            </a:pPr>
            <a:r>
              <a:rPr lang="ru-RU" sz="2000" smtClean="0">
                <a:solidFill>
                  <a:srgbClr val="6699FF"/>
                </a:solidFill>
              </a:rPr>
              <a:t>2 степень</a:t>
            </a:r>
            <a:r>
              <a:rPr lang="ru-RU" sz="2000" smtClean="0"/>
              <a:t> - способность к обучению только в специальных (коррекционных) образовательных учреждениях для обучающихся, воспитанников, детей с ограниченными возможностями здоровья или на дому по специальным программам с использованием при необходимости вспомогательных технических средств и технологий;</a:t>
            </a:r>
          </a:p>
          <a:p>
            <a:pPr eaLnBrk="1" hangingPunct="1">
              <a:lnSpc>
                <a:spcPct val="80000"/>
              </a:lnSpc>
            </a:pPr>
            <a:r>
              <a:rPr lang="ru-RU" sz="2000" smtClean="0">
                <a:solidFill>
                  <a:srgbClr val="6699FF"/>
                </a:solidFill>
              </a:rPr>
              <a:t>3 степень</a:t>
            </a:r>
            <a:r>
              <a:rPr lang="ru-RU" sz="2000" smtClean="0"/>
              <a:t> - неспособность к обучению;</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pPr eaLnBrk="1" hangingPunct="1"/>
            <a:r>
              <a:rPr lang="ru-RU" sz="2800" smtClean="0"/>
              <a:t/>
            </a:r>
            <a:br>
              <a:rPr lang="ru-RU" sz="2800" smtClean="0"/>
            </a:br>
            <a:r>
              <a:rPr lang="ru-RU" sz="2800" smtClean="0"/>
              <a:t/>
            </a:r>
            <a:br>
              <a:rPr lang="ru-RU" sz="2800" smtClean="0"/>
            </a:br>
            <a:r>
              <a:rPr lang="ru-RU" sz="2800" smtClean="0"/>
              <a:t/>
            </a:r>
            <a:br>
              <a:rPr lang="ru-RU" sz="2800" smtClean="0"/>
            </a:br>
            <a:r>
              <a:rPr lang="ru-RU" sz="2800" smtClean="0"/>
              <a:t/>
            </a:r>
            <a:br>
              <a:rPr lang="ru-RU" sz="2800" smtClean="0"/>
            </a:br>
            <a:r>
              <a:rPr lang="ru-RU" sz="2800" smtClean="0"/>
              <a:t/>
            </a:r>
            <a:br>
              <a:rPr lang="ru-RU" sz="2800" smtClean="0"/>
            </a:br>
            <a:r>
              <a:rPr lang="ru-RU" sz="2800" smtClean="0"/>
              <a:t/>
            </a:r>
            <a:br>
              <a:rPr lang="ru-RU" sz="2800" smtClean="0"/>
            </a:br>
            <a:r>
              <a:rPr lang="ru-RU" sz="4000" smtClean="0"/>
              <a:t/>
            </a:r>
            <a:br>
              <a:rPr lang="ru-RU" sz="4000" smtClean="0"/>
            </a:br>
            <a:endParaRPr lang="ru-RU" sz="4000" smtClean="0"/>
          </a:p>
        </p:txBody>
      </p:sp>
      <p:sp>
        <p:nvSpPr>
          <p:cNvPr id="24579" name="Rectangle 3"/>
          <p:cNvSpPr>
            <a:spLocks noGrp="1" noChangeArrowheads="1"/>
          </p:cNvSpPr>
          <p:nvPr>
            <p:ph sz="quarter" idx="1"/>
          </p:nvPr>
        </p:nvSpPr>
        <p:spPr>
          <a:xfrm>
            <a:off x="684213" y="2017713"/>
            <a:ext cx="8270875" cy="4003675"/>
          </a:xfrm>
        </p:spPr>
        <p:txBody>
          <a:bodyPr/>
          <a:lstStyle/>
          <a:p>
            <a:pPr eaLnBrk="1" hangingPunct="1">
              <a:lnSpc>
                <a:spcPct val="80000"/>
              </a:lnSpc>
              <a:buFont typeface="Wingdings" pitchFamily="2" charset="2"/>
              <a:buNone/>
            </a:pPr>
            <a:r>
              <a:rPr lang="ru-RU" sz="1200" smtClean="0"/>
              <a:t> </a:t>
            </a:r>
          </a:p>
          <a:p>
            <a:pPr eaLnBrk="1" hangingPunct="1">
              <a:lnSpc>
                <a:spcPct val="80000"/>
              </a:lnSpc>
            </a:pPr>
            <a:r>
              <a:rPr lang="ru-RU" sz="2000" smtClean="0">
                <a:latin typeface="Times New Roman" pitchFamily="18" charset="0"/>
              </a:rPr>
              <a:t>1. Реализацию индивидуальной программы реабилитации инвалида (ребенка-инвалида) осуществляют организации независимо от их организационно-правовых форм и форм собственности, учреждения государственной службы реабилитации инвалидов, негосударственные реабилитационные учреждения, образовательные учреждения.</a:t>
            </a:r>
          </a:p>
          <a:p>
            <a:pPr eaLnBrk="1" hangingPunct="1">
              <a:lnSpc>
                <a:spcPct val="80000"/>
              </a:lnSpc>
              <a:buFont typeface="Wingdings" pitchFamily="2" charset="2"/>
              <a:buNone/>
            </a:pPr>
            <a:r>
              <a:rPr lang="ru-RU" sz="2000" smtClean="0">
                <a:latin typeface="Times New Roman" pitchFamily="18" charset="0"/>
              </a:rPr>
              <a:t> 2. Координация мероприятий по реализации индивидуальной программы реабилитации инвалида (ребенка-инвалида) и оказание необходимого содействия инвалиду осуществляется органом социальной защиты населения.</a:t>
            </a:r>
          </a:p>
          <a:p>
            <a:pPr eaLnBrk="1" hangingPunct="1">
              <a:lnSpc>
                <a:spcPct val="80000"/>
              </a:lnSpc>
              <a:buFont typeface="Wingdings" pitchFamily="2" charset="2"/>
              <a:buNone/>
            </a:pPr>
            <a:r>
              <a:rPr lang="ru-RU" sz="2000" smtClean="0">
                <a:latin typeface="Times New Roman" pitchFamily="18" charset="0"/>
              </a:rPr>
              <a:t> 3. Оценка результатов проведения мероприятий медицинской, психолого-педагогической, социальной и профессиональной реабилитации осуществляется специалистами бюро (Федерального бюро, главного бюро) при очередном освидетельствовании инвалида</a:t>
            </a:r>
            <a:r>
              <a:rPr lang="ru-RU" sz="1800" smtClean="0">
                <a:latin typeface="Times New Roman" pitchFamily="18" charset="0"/>
              </a:rPr>
              <a:t>.</a:t>
            </a:r>
          </a:p>
        </p:txBody>
      </p:sp>
      <p:sp>
        <p:nvSpPr>
          <p:cNvPr id="24580" name="Rectangle 4"/>
          <p:cNvSpPr>
            <a:spLocks noChangeArrowheads="1"/>
          </p:cNvSpPr>
          <p:nvPr/>
        </p:nvSpPr>
        <p:spPr bwMode="auto">
          <a:xfrm>
            <a:off x="1476375" y="620713"/>
            <a:ext cx="6911975" cy="1187450"/>
          </a:xfrm>
          <a:prstGeom prst="rect">
            <a:avLst/>
          </a:prstGeom>
          <a:noFill/>
          <a:ln w="9525">
            <a:noFill/>
            <a:miter lim="800000"/>
            <a:headEnd/>
            <a:tailEnd/>
          </a:ln>
        </p:spPr>
        <p:txBody>
          <a:bodyPr>
            <a:spAutoFit/>
          </a:bodyPr>
          <a:lstStyle/>
          <a:p>
            <a:r>
              <a:rPr lang="ru-RU" sz="2400" b="1">
                <a:solidFill>
                  <a:schemeClr val="tx2"/>
                </a:solidFill>
              </a:rPr>
              <a:t>Порядок реализации индивидуальной программы реабилитации инвалида (ребенка-инвалида)</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ru-RU" sz="3200" b="1" smtClean="0">
                <a:latin typeface="Times New Roman" pitchFamily="18" charset="0"/>
              </a:rPr>
              <a:t>Положение о психолого-медико-педагогической комиссии</a:t>
            </a:r>
          </a:p>
        </p:txBody>
      </p:sp>
      <p:sp>
        <p:nvSpPr>
          <p:cNvPr id="25603" name="Rectangle 3"/>
          <p:cNvSpPr>
            <a:spLocks noGrp="1" noChangeArrowheads="1"/>
          </p:cNvSpPr>
          <p:nvPr>
            <p:ph sz="quarter" idx="1"/>
          </p:nvPr>
        </p:nvSpPr>
        <p:spPr/>
        <p:txBody>
          <a:bodyPr/>
          <a:lstStyle/>
          <a:p>
            <a:pPr eaLnBrk="1" hangingPunct="1"/>
            <a:r>
              <a:rPr lang="ru-RU" sz="2800" smtClean="0"/>
              <a:t>Комиссия создается в целях выявления детей с ограниченными возможностями здоровья и (или) отклонениями в поведении, проведения их комплексного обследования и подготовки рекомендаций по оказанию детям психолого-медико-педагогической помощи и организации их обучения и воспитания.</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ru-RU" sz="3200" b="1" smtClean="0">
                <a:latin typeface="Times New Roman" pitchFamily="18" charset="0"/>
              </a:rPr>
              <a:t>II. Основные направления деятельности и права комиссии</a:t>
            </a:r>
          </a:p>
        </p:txBody>
      </p:sp>
      <p:sp>
        <p:nvSpPr>
          <p:cNvPr id="26627" name="Rectangle 3"/>
          <p:cNvSpPr>
            <a:spLocks noGrp="1" noChangeArrowheads="1"/>
          </p:cNvSpPr>
          <p:nvPr>
            <p:ph sz="quarter" idx="1"/>
          </p:nvPr>
        </p:nvSpPr>
        <p:spPr/>
        <p:txBody>
          <a:bodyPr/>
          <a:lstStyle/>
          <a:p>
            <a:pPr eaLnBrk="1" hangingPunct="1">
              <a:lnSpc>
                <a:spcPct val="80000"/>
              </a:lnSpc>
            </a:pPr>
            <a:r>
              <a:rPr lang="ru-RU" sz="2000" smtClean="0"/>
              <a:t>а) проведение комплексного психолого-медико-педагогического обследования (далее - обследование) детей в возрасте от 0 до 18 лет с целью своевременного выявления недостатков в физическом и (или) психическом развитии и (или) отклонений в поведении детей;</a:t>
            </a:r>
          </a:p>
          <a:p>
            <a:pPr eaLnBrk="1" hangingPunct="1">
              <a:lnSpc>
                <a:spcPct val="80000"/>
              </a:lnSpc>
            </a:pPr>
            <a:r>
              <a:rPr lang="ru-RU" sz="2000" smtClean="0"/>
              <a:t>б) </a:t>
            </a:r>
            <a:r>
              <a:rPr lang="ru-RU" sz="2000" b="1" smtClean="0"/>
              <a:t>подготовка</a:t>
            </a:r>
            <a:r>
              <a:rPr lang="ru-RU" sz="2000" smtClean="0"/>
              <a:t> по результатам обследования </a:t>
            </a:r>
            <a:r>
              <a:rPr lang="ru-RU" sz="2000" b="1" smtClean="0"/>
              <a:t>рекомендаций </a:t>
            </a:r>
            <a:r>
              <a:rPr lang="ru-RU" sz="2000" smtClean="0"/>
              <a:t>по оказанию детям психолого-медико-педагогической помощи и </a:t>
            </a:r>
            <a:r>
              <a:rPr lang="ru-RU" sz="2000" b="1" smtClean="0"/>
              <a:t>организации их обучения и воспитания</a:t>
            </a:r>
            <a:r>
              <a:rPr lang="ru-RU" sz="2000" smtClean="0"/>
              <a:t>, подтверждение, уточнение или изменение ранее данных комиссией рекомендаций;</a:t>
            </a:r>
          </a:p>
          <a:p>
            <a:pPr eaLnBrk="1" hangingPunct="1">
              <a:lnSpc>
                <a:spcPct val="80000"/>
              </a:lnSpc>
            </a:pPr>
            <a:r>
              <a:rPr lang="ru-RU" sz="2000" smtClean="0"/>
              <a:t>г) </a:t>
            </a:r>
            <a:r>
              <a:rPr lang="ru-RU" sz="2000" b="1" smtClean="0"/>
              <a:t>оказание федеральным государственным учреждениям медико-социальной экспертизы содействия в разработке индивидуальной программы реабилитации ребенка-инвалида;</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11188" y="0"/>
            <a:ext cx="8785225" cy="1462088"/>
          </a:xfrm>
        </p:spPr>
        <p:txBody>
          <a:bodyPr/>
          <a:lstStyle/>
          <a:p>
            <a:pPr eaLnBrk="1" hangingPunct="1"/>
            <a:r>
              <a:rPr lang="ru-RU" sz="3600" b="1" smtClean="0"/>
              <a:t>Основание для изменения ИПР </a:t>
            </a:r>
            <a:br>
              <a:rPr lang="ru-RU" sz="3600" b="1" smtClean="0"/>
            </a:br>
            <a:r>
              <a:rPr lang="ru-RU" sz="3600" b="1" smtClean="0"/>
              <a:t>по условиям образования</a:t>
            </a:r>
          </a:p>
        </p:txBody>
      </p:sp>
      <p:sp>
        <p:nvSpPr>
          <p:cNvPr id="27651" name="Rectangle 3"/>
          <p:cNvSpPr>
            <a:spLocks noGrp="1" noChangeArrowheads="1"/>
          </p:cNvSpPr>
          <p:nvPr>
            <p:ph sz="quarter" idx="1"/>
          </p:nvPr>
        </p:nvSpPr>
        <p:spPr/>
        <p:txBody>
          <a:bodyPr/>
          <a:lstStyle/>
          <a:p>
            <a:pPr eaLnBrk="1" hangingPunct="1">
              <a:lnSpc>
                <a:spcPct val="90000"/>
              </a:lnSpc>
            </a:pPr>
            <a:r>
              <a:rPr lang="ru-RU" sz="2800" smtClean="0"/>
              <a:t>Единственным специализированным</a:t>
            </a:r>
          </a:p>
          <a:p>
            <a:pPr eaLnBrk="1" hangingPunct="1">
              <a:lnSpc>
                <a:spcPct val="90000"/>
              </a:lnSpc>
              <a:buFont typeface="Wingdings" pitchFamily="2" charset="2"/>
              <a:buNone/>
            </a:pPr>
            <a:r>
              <a:rPr lang="ru-RU" sz="2800" smtClean="0"/>
              <a:t>   органом, который правомочен давать рекомендации по условиям образования детей с особенностями развития, является ПМПК, которая определяет их </a:t>
            </a:r>
            <a:r>
              <a:rPr lang="ru-RU" sz="2800" b="1" smtClean="0"/>
              <a:t>исходя из образовательных возможностей и потребностей ребенка.</a:t>
            </a:r>
            <a:r>
              <a:rPr lang="ru-RU" sz="2800" smtClean="0"/>
              <a:t> </a:t>
            </a:r>
          </a:p>
          <a:p>
            <a:pPr eaLnBrk="1" hangingPunct="1">
              <a:lnSpc>
                <a:spcPct val="90000"/>
              </a:lnSpc>
              <a:buFont typeface="Wingdings" pitchFamily="2" charset="2"/>
              <a:buNone/>
            </a:pPr>
            <a:r>
              <a:rPr lang="ru-RU" sz="2800" smtClean="0"/>
              <a:t>   Заключение ПМПК является основанием для изменения ИПР по условиям образования</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pPr eaLnBrk="1" hangingPunct="1"/>
            <a:r>
              <a:rPr lang="ru-RU" sz="4000" smtClean="0"/>
              <a:t> </a:t>
            </a:r>
            <a:br>
              <a:rPr lang="ru-RU" sz="4000" smtClean="0"/>
            </a:br>
            <a:r>
              <a:rPr lang="ru-RU" sz="2000" b="1" smtClean="0">
                <a:latin typeface="Times New Roman" pitchFamily="18" charset="0"/>
              </a:rPr>
              <a:t>Индивидуальная программа реабилитации ребенка-инвалида,</a:t>
            </a:r>
            <a:r>
              <a:rPr lang="ru-RU" sz="2000" smtClean="0">
                <a:latin typeface="Times New Roman" pitchFamily="18" charset="0"/>
              </a:rPr>
              <a:t>            </a:t>
            </a:r>
            <a:r>
              <a:rPr lang="ru-RU" sz="2000" b="1" smtClean="0">
                <a:latin typeface="Times New Roman" pitchFamily="18" charset="0"/>
              </a:rPr>
              <a:t>выдаваемая федеральными государственными учреждениями</a:t>
            </a:r>
            <a:r>
              <a:rPr lang="ru-RU" sz="2000" smtClean="0">
                <a:latin typeface="Times New Roman" pitchFamily="18" charset="0"/>
              </a:rPr>
              <a:t/>
            </a:r>
            <a:br>
              <a:rPr lang="ru-RU" sz="2000" smtClean="0">
                <a:latin typeface="Times New Roman" pitchFamily="18" charset="0"/>
              </a:rPr>
            </a:br>
            <a:r>
              <a:rPr lang="ru-RU" sz="2000" smtClean="0">
                <a:latin typeface="Times New Roman" pitchFamily="18" charset="0"/>
              </a:rPr>
              <a:t>                          </a:t>
            </a:r>
            <a:r>
              <a:rPr lang="ru-RU" sz="2000" b="1" smtClean="0">
                <a:latin typeface="Times New Roman" pitchFamily="18" charset="0"/>
              </a:rPr>
              <a:t>медико-социальной экспертизы</a:t>
            </a:r>
            <a:br>
              <a:rPr lang="ru-RU" sz="2000" b="1" smtClean="0">
                <a:latin typeface="Times New Roman" pitchFamily="18" charset="0"/>
              </a:rPr>
            </a:br>
            <a:r>
              <a:rPr lang="ru-RU" sz="1800" b="1" smtClean="0">
                <a:solidFill>
                  <a:schemeClr val="tx1"/>
                </a:solidFill>
                <a:latin typeface="Times New Roman" pitchFamily="18" charset="0"/>
              </a:rPr>
              <a:t>Мероприятия психолого-педагогической реабилитации</a:t>
            </a:r>
          </a:p>
        </p:txBody>
      </p:sp>
      <p:graphicFrame>
        <p:nvGraphicFramePr>
          <p:cNvPr id="65559" name="Group 23"/>
          <p:cNvGraphicFramePr>
            <a:graphicFrameLocks noGrp="1"/>
          </p:cNvGraphicFramePr>
          <p:nvPr>
            <p:ph type="tbl" idx="1"/>
          </p:nvPr>
        </p:nvGraphicFramePr>
        <p:xfrm>
          <a:off x="357158" y="2000240"/>
          <a:ext cx="8343900" cy="2057400"/>
        </p:xfrm>
        <a:graphic>
          <a:graphicData uri="http://schemas.openxmlformats.org/drawingml/2006/table">
            <a:tbl>
              <a:tblPr/>
              <a:tblGrid>
                <a:gridCol w="2085975"/>
                <a:gridCol w="2085975"/>
                <a:gridCol w="2085975"/>
                <a:gridCol w="2085975"/>
              </a:tblGrid>
              <a:tr h="2057400">
                <a:tc>
                  <a:txBody>
                    <a:bodyPr/>
                    <a:lstStyle/>
                    <a:p>
                      <a:pPr marL="0"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ru-RU" sz="2000" b="0" i="0" u="none" strike="noStrike" cap="none" normalizeH="0" baseline="0" smtClean="0">
                          <a:ln>
                            <a:noFill/>
                          </a:ln>
                          <a:solidFill>
                            <a:srgbClr val="000000"/>
                          </a:solidFill>
                          <a:effectLst/>
                          <a:latin typeface="Times New Roman" pitchFamily="18" charset="0"/>
                          <a:ea typeface="Times New Roman" pitchFamily="18" charset="0"/>
                          <a:cs typeface="Courier New" pitchFamily="49" charset="0"/>
                        </a:rPr>
                        <a:t>         Перечень мероприятий</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ru-RU" sz="2000" b="0" i="0" u="none" strike="noStrike" cap="none" normalizeH="0" baseline="0" smtClean="0">
                          <a:ln>
                            <a:noFill/>
                          </a:ln>
                          <a:solidFill>
                            <a:srgbClr val="000000"/>
                          </a:solidFill>
                          <a:effectLst/>
                          <a:latin typeface="Times New Roman" pitchFamily="18" charset="0"/>
                          <a:ea typeface="Times New Roman" pitchFamily="18" charset="0"/>
                          <a:cs typeface="Courier New" pitchFamily="49" charset="0"/>
                        </a:rPr>
                        <a:t>   Срок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ru-RU" sz="2000" b="0" i="0" u="none" strike="noStrike" cap="none" normalizeH="0" baseline="0" smtClean="0">
                          <a:ln>
                            <a:noFill/>
                          </a:ln>
                          <a:solidFill>
                            <a:srgbClr val="000000"/>
                          </a:solidFill>
                          <a:effectLst/>
                          <a:latin typeface="Times New Roman" pitchFamily="18" charset="0"/>
                          <a:ea typeface="Times New Roman" pitchFamily="18" charset="0"/>
                          <a:cs typeface="Courier New" pitchFamily="49" charset="0"/>
                        </a:rPr>
                        <a:t>Исполнитель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Courier New" pitchFamily="49" charset="0"/>
                        </a:rPr>
                        <a:t>Отметка о выполнении или невыполнении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ru-RU" sz="2400" b="1" smtClean="0">
                <a:solidFill>
                  <a:schemeClr val="tx1"/>
                </a:solidFill>
                <a:latin typeface="Times New Roman" pitchFamily="18" charset="0"/>
              </a:rPr>
              <a:t>Мероприятия психолого-педагогической реабилитации</a:t>
            </a:r>
          </a:p>
        </p:txBody>
      </p:sp>
      <p:sp>
        <p:nvSpPr>
          <p:cNvPr id="29699" name="Rectangle 3"/>
          <p:cNvSpPr>
            <a:spLocks noGrp="1" noChangeArrowheads="1"/>
          </p:cNvSpPr>
          <p:nvPr>
            <p:ph sz="quarter" idx="1"/>
          </p:nvPr>
        </p:nvSpPr>
        <p:spPr/>
        <p:txBody>
          <a:bodyPr/>
          <a:lstStyle/>
          <a:p>
            <a:pPr eaLnBrk="1" hangingPunct="1">
              <a:lnSpc>
                <a:spcPct val="90000"/>
              </a:lnSpc>
            </a:pPr>
            <a:r>
              <a:rPr lang="ru-RU" sz="2400" smtClean="0"/>
              <a:t>Получение  дошкольного    воспитания и обучения                                      Тип    дошкольного    образовательногоучреждения    (нужное    подчеркнуть):дошкольное      учреждение      общегоназначения;   дошкольное    учреждение общего   назначения   с    соблюдением   </a:t>
            </a:r>
          </a:p>
          <a:p>
            <a:pPr eaLnBrk="1" hangingPunct="1">
              <a:lnSpc>
                <a:spcPct val="90000"/>
              </a:lnSpc>
              <a:buFont typeface="Wingdings" pitchFamily="2" charset="2"/>
              <a:buNone/>
            </a:pPr>
            <a:r>
              <a:rPr lang="ru-RU" sz="2400" smtClean="0"/>
              <a:t>    специального   режима;   коррекционная группа в дошкольном учреждении  общегоназначения;         специализированное (коррекционное)         учреждение для обучающихся,           воспитанников с ограниченными  возможностями  здоровья(указать вид):______________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ru-RU" sz="2400" b="1" smtClean="0">
                <a:solidFill>
                  <a:schemeClr val="tx1"/>
                </a:solidFill>
                <a:latin typeface="Times New Roman" pitchFamily="18" charset="0"/>
              </a:rPr>
              <a:t>Мероприятия психолого-педагогической реабилитации</a:t>
            </a:r>
          </a:p>
        </p:txBody>
      </p:sp>
      <p:sp>
        <p:nvSpPr>
          <p:cNvPr id="30723" name="Rectangle 3"/>
          <p:cNvSpPr>
            <a:spLocks noGrp="1" noChangeArrowheads="1"/>
          </p:cNvSpPr>
          <p:nvPr>
            <p:ph sz="quarter" idx="1"/>
          </p:nvPr>
        </p:nvSpPr>
        <p:spPr/>
        <p:txBody>
          <a:bodyPr/>
          <a:lstStyle/>
          <a:p>
            <a:pPr eaLnBrk="1" hangingPunct="1">
              <a:lnSpc>
                <a:spcPct val="80000"/>
              </a:lnSpc>
            </a:pPr>
            <a:r>
              <a:rPr lang="ru-RU" sz="2400" smtClean="0">
                <a:latin typeface="Times New Roman" pitchFamily="18" charset="0"/>
              </a:rPr>
              <a:t>Получение общего образования. Тип     школьного     образовательного учреждения    (нужное    подчеркнуть):           общеобразовательная    школа    общего назначения (обучение с  использованием обычной программы, в малых группах при соблюдении     специального     режима учебного       процесса       (указать       какого)__________ . коррекционный   класс       (группа) в школьном  образовательном   учреждении общего назначения;  специализированное (коррекционное)         учреждение для обучающихся,           воспитанников с ограниченными  возможностями  здоровья (указать                         вид):           _____________________________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ru-RU" sz="2400" b="1" smtClean="0">
                <a:solidFill>
                  <a:schemeClr val="tx1"/>
                </a:solidFill>
                <a:latin typeface="Times New Roman" pitchFamily="18" charset="0"/>
              </a:rPr>
              <a:t>Мероприятия психолого-педагогической реабилитации</a:t>
            </a:r>
          </a:p>
        </p:txBody>
      </p:sp>
      <p:sp>
        <p:nvSpPr>
          <p:cNvPr id="31747" name="Rectangle 3"/>
          <p:cNvSpPr>
            <a:spLocks noGrp="1" noChangeArrowheads="1"/>
          </p:cNvSpPr>
          <p:nvPr>
            <p:ph sz="quarter" idx="1"/>
          </p:nvPr>
        </p:nvSpPr>
        <p:spPr/>
        <p:txBody>
          <a:bodyPr/>
          <a:lstStyle/>
          <a:p>
            <a:pPr eaLnBrk="1" hangingPunct="1">
              <a:lnSpc>
                <a:spcPct val="90000"/>
              </a:lnSpc>
            </a:pPr>
            <a:r>
              <a:rPr lang="ru-RU" sz="2400" smtClean="0"/>
              <a:t>Условия получения  общего  образования (нужное подчеркнуть):                 в общеобразовательном  учреждении,  на дому,  в  лечебном  (реабилитационном) учреждении.                            Форма  получения  общего   образования (нужное подчеркнуть): очная,  заочная, очно-заочная   (вечерняя),    семейное   образование,          самообразование, экстернат. Режим занятий:                       учебная нагрузка в день (указывается в часах):___________ ; объем  изучаемого         материала (указывается в процентах  от объема учебной программы): ________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ru-RU" smtClean="0">
                <a:solidFill>
                  <a:srgbClr val="000000"/>
                </a:solidFill>
                <a:latin typeface="Calibri" pitchFamily="34" charset="0"/>
              </a:rPr>
              <a:t>Конвенция о правах инвалидов</a:t>
            </a:r>
          </a:p>
        </p:txBody>
      </p:sp>
      <p:sp>
        <p:nvSpPr>
          <p:cNvPr id="5123" name="Rectangle 3"/>
          <p:cNvSpPr>
            <a:spLocks noGrp="1" noChangeArrowheads="1"/>
          </p:cNvSpPr>
          <p:nvPr>
            <p:ph sz="quarter" idx="1"/>
          </p:nvPr>
        </p:nvSpPr>
        <p:spPr/>
        <p:txBody>
          <a:bodyPr/>
          <a:lstStyle/>
          <a:p>
            <a:pPr algn="just"/>
            <a:r>
              <a:rPr lang="ru-RU" sz="2800" smtClean="0">
                <a:latin typeface="Arial" charset="0"/>
              </a:rPr>
              <a:t>Статья 24. ….государство обязано обеспечить равный доступ для всех детей с инвалидностью к образованию, и это должно происходить путем обеспечения инклюзивности системы образования.</a:t>
            </a:r>
            <a:endParaRPr lang="ru-RU" sz="2800" smtClean="0"/>
          </a:p>
          <a:p>
            <a:endParaRPr lang="ru-RU" sz="28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ru-RU" sz="2400" b="1" smtClean="0">
                <a:solidFill>
                  <a:schemeClr val="tx1"/>
                </a:solidFill>
                <a:latin typeface="Times New Roman" pitchFamily="18" charset="0"/>
              </a:rPr>
              <a:t>Мероприятия психолого-педагогической реабилитации</a:t>
            </a:r>
          </a:p>
        </p:txBody>
      </p:sp>
      <p:sp>
        <p:nvSpPr>
          <p:cNvPr id="32771" name="Rectangle 3"/>
          <p:cNvSpPr>
            <a:spLocks noGrp="1" noChangeArrowheads="1"/>
          </p:cNvSpPr>
          <p:nvPr>
            <p:ph sz="quarter" idx="1"/>
          </p:nvPr>
        </p:nvSpPr>
        <p:spPr/>
        <p:txBody>
          <a:bodyPr/>
          <a:lstStyle/>
          <a:p>
            <a:pPr eaLnBrk="1" hangingPunct="1">
              <a:lnSpc>
                <a:spcPct val="80000"/>
              </a:lnSpc>
            </a:pPr>
            <a:r>
              <a:rPr lang="ru-RU" sz="2400" smtClean="0"/>
              <a:t>Получение            профессионального образования                           Рекомендуемая               профессия, специальность: _____________________ . </a:t>
            </a:r>
          </a:p>
          <a:p>
            <a:pPr eaLnBrk="1" hangingPunct="1">
              <a:lnSpc>
                <a:spcPct val="80000"/>
              </a:lnSpc>
            </a:pPr>
            <a:r>
              <a:rPr lang="ru-RU" sz="2400" smtClean="0"/>
              <a:t>Тип    образовательного     учреждения           профессионального образования  (нужное</a:t>
            </a:r>
          </a:p>
          <a:p>
            <a:pPr eaLnBrk="1" hangingPunct="1">
              <a:lnSpc>
                <a:spcPct val="80000"/>
              </a:lnSpc>
              <a:buFont typeface="Wingdings" pitchFamily="2" charset="2"/>
              <a:buNone/>
            </a:pPr>
            <a:r>
              <a:rPr lang="ru-RU" sz="2400" smtClean="0"/>
              <a:t>    подчеркнуть):    общего    назначения,</a:t>
            </a:r>
          </a:p>
          <a:p>
            <a:pPr eaLnBrk="1" hangingPunct="1">
              <a:lnSpc>
                <a:spcPct val="80000"/>
              </a:lnSpc>
              <a:buFont typeface="Wingdings" pitchFamily="2" charset="2"/>
              <a:buNone/>
            </a:pPr>
            <a:r>
              <a:rPr lang="ru-RU" sz="2400" smtClean="0"/>
              <a:t>    специальное для инвалидов .    </a:t>
            </a:r>
          </a:p>
          <a:p>
            <a:pPr eaLnBrk="1" hangingPunct="1">
              <a:lnSpc>
                <a:spcPct val="80000"/>
              </a:lnSpc>
            </a:pPr>
            <a:r>
              <a:rPr lang="ru-RU" sz="2400" smtClean="0"/>
              <a:t>        Форма   получения    профессионального образования   (нужное    подчеркнуть):очная,      заочная,      очно-заочная (вечерняя),   семейное    образование, самообразование, экстернат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ru-RU" sz="2400" b="1" smtClean="0">
                <a:solidFill>
                  <a:schemeClr val="tx1"/>
                </a:solidFill>
                <a:latin typeface="Times New Roman" pitchFamily="18" charset="0"/>
              </a:rPr>
              <a:t>Мероприятия психолого-педагогической реабилитации</a:t>
            </a:r>
          </a:p>
        </p:txBody>
      </p:sp>
      <p:sp>
        <p:nvSpPr>
          <p:cNvPr id="33795" name="Rectangle 3"/>
          <p:cNvSpPr>
            <a:spLocks noGrp="1" noChangeArrowheads="1"/>
          </p:cNvSpPr>
          <p:nvPr>
            <p:ph sz="quarter" idx="1"/>
          </p:nvPr>
        </p:nvSpPr>
        <p:spPr/>
        <p:txBody>
          <a:bodyPr/>
          <a:lstStyle/>
          <a:p>
            <a:pPr eaLnBrk="1" hangingPunct="1">
              <a:lnSpc>
                <a:spcPct val="80000"/>
              </a:lnSpc>
            </a:pPr>
            <a:r>
              <a:rPr lang="ru-RU" sz="2400" smtClean="0"/>
              <a:t>Проведение    психолого-педагогической коррекции.</a:t>
            </a:r>
          </a:p>
          <a:p>
            <a:pPr eaLnBrk="1" hangingPunct="1">
              <a:lnSpc>
                <a:spcPct val="80000"/>
              </a:lnSpc>
            </a:pPr>
            <a:r>
              <a:rPr lang="ru-RU" sz="2400" smtClean="0"/>
              <a:t>Виды          психолого-педагогической коррекции,   в    которой    нуждается ребенок-инвалид (нужное  подчеркнуть): коррекция   несформированных    высших психических                   функций, эмоционально-волевых       нарушений и поведенческих     реакций,     речевых недостатков, взаимоотношений в  семье, детском   коллективе,   с   учителями; формирование  мотивации  к   обучению, социально-бытовых  навыков  и   других навыков                (вписать каких) _______________________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pPr eaLnBrk="1" hangingPunct="1"/>
            <a:r>
              <a:rPr lang="ru-RU" sz="3600" b="1" smtClean="0"/>
              <a:t>Основание для изменения ИПР </a:t>
            </a:r>
            <a:br>
              <a:rPr lang="ru-RU" sz="3600" b="1" smtClean="0"/>
            </a:br>
            <a:r>
              <a:rPr lang="ru-RU" sz="3600" b="1" smtClean="0"/>
              <a:t>по условиям образования</a:t>
            </a:r>
          </a:p>
        </p:txBody>
      </p:sp>
      <p:sp>
        <p:nvSpPr>
          <p:cNvPr id="34819" name="Rectangle 3"/>
          <p:cNvSpPr>
            <a:spLocks noGrp="1" noChangeArrowheads="1"/>
          </p:cNvSpPr>
          <p:nvPr>
            <p:ph sz="quarter" idx="1"/>
          </p:nvPr>
        </p:nvSpPr>
        <p:spPr/>
        <p:txBody>
          <a:bodyPr/>
          <a:lstStyle/>
          <a:p>
            <a:pPr eaLnBrk="1" hangingPunct="1">
              <a:lnSpc>
                <a:spcPct val="90000"/>
              </a:lnSpc>
            </a:pPr>
            <a:r>
              <a:rPr lang="ru-RU" sz="2800" smtClean="0"/>
              <a:t>Единственным специализированным</a:t>
            </a:r>
          </a:p>
          <a:p>
            <a:pPr eaLnBrk="1" hangingPunct="1">
              <a:lnSpc>
                <a:spcPct val="90000"/>
              </a:lnSpc>
              <a:buFont typeface="Wingdings" pitchFamily="2" charset="2"/>
              <a:buNone/>
            </a:pPr>
            <a:r>
              <a:rPr lang="ru-RU" sz="2800" smtClean="0"/>
              <a:t>   органом, который правомочен давать рекомендации по условиям образования детей с особенностями развития, является ПМПК, которая определяет их, </a:t>
            </a:r>
            <a:r>
              <a:rPr lang="ru-RU" sz="2800" b="1" smtClean="0"/>
              <a:t>исходя из образовательных возможностей и потребностей ребенка.</a:t>
            </a:r>
            <a:r>
              <a:rPr lang="ru-RU" sz="2800" smtClean="0"/>
              <a:t> </a:t>
            </a:r>
          </a:p>
          <a:p>
            <a:pPr eaLnBrk="1" hangingPunct="1">
              <a:lnSpc>
                <a:spcPct val="90000"/>
              </a:lnSpc>
              <a:buFont typeface="Wingdings" pitchFamily="2" charset="2"/>
              <a:buNone/>
            </a:pPr>
            <a:r>
              <a:rPr lang="ru-RU" sz="2800" smtClean="0"/>
              <a:t>   Заключение ПМПК является основанием для изменения ИПР по условиям образования</a:t>
            </a:r>
          </a:p>
          <a:p>
            <a:pPr eaLnBrk="1" hangingPunct="1">
              <a:lnSpc>
                <a:spcPct val="90000"/>
              </a:lnSpc>
            </a:pPr>
            <a:endParaRPr lang="ru-RU" sz="280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ru-RU" sz="3200" b="1" smtClean="0"/>
              <a:t>Направления реализации ИПР в образовательном учреждении</a:t>
            </a:r>
          </a:p>
        </p:txBody>
      </p:sp>
      <p:sp>
        <p:nvSpPr>
          <p:cNvPr id="35843" name="Rectangle 3"/>
          <p:cNvSpPr>
            <a:spLocks noGrp="1" noChangeArrowheads="1"/>
          </p:cNvSpPr>
          <p:nvPr>
            <p:ph sz="quarter" idx="1"/>
          </p:nvPr>
        </p:nvSpPr>
        <p:spPr/>
        <p:txBody>
          <a:bodyPr/>
          <a:lstStyle/>
          <a:p>
            <a:pPr eaLnBrk="1" hangingPunct="1">
              <a:lnSpc>
                <a:spcPct val="90000"/>
              </a:lnSpc>
            </a:pPr>
            <a:r>
              <a:rPr lang="ru-RU" sz="2800" smtClean="0"/>
              <a:t>Организация постоянного сопровождения в процессе обучения специальным помощником (ребенок может нуждаться как в постоянном сопровождении, так и в сопровождении на период адаптации)</a:t>
            </a:r>
          </a:p>
          <a:p>
            <a:pPr eaLnBrk="1" hangingPunct="1">
              <a:lnSpc>
                <a:spcPct val="90000"/>
              </a:lnSpc>
            </a:pPr>
            <a:r>
              <a:rPr lang="ru-RU" sz="2800" smtClean="0"/>
              <a:t>Психолого-педагогическое сопровождение образовательного процесса ребенка-инвалида</a:t>
            </a:r>
          </a:p>
          <a:p>
            <a:pPr eaLnBrk="1" hangingPunct="1">
              <a:lnSpc>
                <a:spcPct val="90000"/>
              </a:lnSpc>
            </a:pPr>
            <a:r>
              <a:rPr lang="ru-RU" sz="2800" smtClean="0"/>
              <a:t>Организация обучения ребенка-инвалида по индивидуальному учебному плану</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28596" y="428604"/>
            <a:ext cx="7467600" cy="1143000"/>
          </a:xfrm>
        </p:spPr>
        <p:txBody>
          <a:bodyPr>
            <a:normAutofit fontScale="90000"/>
          </a:bodyPr>
          <a:lstStyle/>
          <a:p>
            <a:pPr eaLnBrk="1" hangingPunct="1"/>
            <a:r>
              <a:rPr lang="ru-RU" sz="2000" b="1" dirty="0" smtClean="0"/>
              <a:t/>
            </a:r>
            <a:br>
              <a:rPr lang="ru-RU" sz="2000" b="1" dirty="0" smtClean="0"/>
            </a:br>
            <a:r>
              <a:rPr lang="ru-RU" sz="2000" b="1" dirty="0" smtClean="0"/>
              <a:t/>
            </a:r>
            <a:br>
              <a:rPr lang="ru-RU" sz="2000" b="1" dirty="0" smtClean="0"/>
            </a:br>
            <a:r>
              <a:rPr lang="ru-RU" sz="2000" b="1" dirty="0" smtClean="0"/>
              <a:t/>
            </a:r>
            <a:br>
              <a:rPr lang="ru-RU" sz="2000" b="1" dirty="0" smtClean="0"/>
            </a:br>
            <a:r>
              <a:rPr lang="ru-RU" sz="2000" b="1" dirty="0" smtClean="0"/>
              <a:t/>
            </a:r>
            <a:br>
              <a:rPr lang="ru-RU" sz="2000" b="1" dirty="0" smtClean="0"/>
            </a:br>
            <a:r>
              <a:rPr lang="ru-RU" sz="2000" b="1" dirty="0" smtClean="0"/>
              <a:t/>
            </a:r>
            <a:br>
              <a:rPr lang="ru-RU" sz="2000" b="1" dirty="0" smtClean="0"/>
            </a:br>
            <a:r>
              <a:rPr lang="ru-RU" sz="2000" b="1" dirty="0" smtClean="0"/>
              <a:t/>
            </a:r>
            <a:br>
              <a:rPr lang="ru-RU" sz="2000" b="1" dirty="0" smtClean="0"/>
            </a:br>
            <a:r>
              <a:rPr lang="ru-RU" sz="2000" b="1" dirty="0" smtClean="0"/>
              <a:t/>
            </a:r>
            <a:br>
              <a:rPr lang="ru-RU" sz="2000" b="1" dirty="0" smtClean="0"/>
            </a:br>
            <a:r>
              <a:rPr lang="ru-RU" sz="2000" b="1" dirty="0" smtClean="0">
                <a:latin typeface="Times New Roman" pitchFamily="18" charset="0"/>
              </a:rPr>
              <a:t>О СОЗДАНИИ УСЛОВИЙ ДЛЯ ПОЛУЧЕНИЯ ОБРАЗОВАНИЯ ДЕТЬМИ С ОГРАНИЧЕННЫМИ ВОЗМОЖНОСТЯМИ ЗДОРОВЬЯ И ДЕТЬМИ-ИНВАЛИДАМИ </a:t>
            </a:r>
            <a:r>
              <a:rPr lang="ru-RU" sz="2000" dirty="0" smtClean="0">
                <a:latin typeface="Times New Roman" pitchFamily="18" charset="0"/>
              </a:rPr>
              <a:t> (Письмо </a:t>
            </a:r>
            <a:r>
              <a:rPr lang="ru-RU" sz="2000" dirty="0" err="1" smtClean="0">
                <a:latin typeface="Times New Roman" pitchFamily="18" charset="0"/>
              </a:rPr>
              <a:t>Минобрнауки</a:t>
            </a:r>
            <a:r>
              <a:rPr lang="ru-RU" sz="2000" dirty="0" smtClean="0">
                <a:latin typeface="Times New Roman" pitchFamily="18" charset="0"/>
              </a:rPr>
              <a:t> РФ от 18.04.2008 № аф-150/06) </a:t>
            </a:r>
            <a:br>
              <a:rPr lang="ru-RU" sz="2000" dirty="0" smtClean="0">
                <a:latin typeface="Times New Roman" pitchFamily="18" charset="0"/>
              </a:rPr>
            </a:br>
            <a:endParaRPr lang="ru-RU" sz="2000" dirty="0" smtClean="0">
              <a:latin typeface="Times New Roman" pitchFamily="18" charset="0"/>
            </a:endParaRPr>
          </a:p>
        </p:txBody>
      </p:sp>
      <p:sp>
        <p:nvSpPr>
          <p:cNvPr id="36867" name="Rectangle 3"/>
          <p:cNvSpPr>
            <a:spLocks noGrp="1" noChangeArrowheads="1"/>
          </p:cNvSpPr>
          <p:nvPr>
            <p:ph sz="quarter" idx="1"/>
          </p:nvPr>
        </p:nvSpPr>
        <p:spPr/>
        <p:txBody>
          <a:bodyPr/>
          <a:lstStyle/>
          <a:p>
            <a:pPr algn="just" eaLnBrk="1" hangingPunct="1">
              <a:lnSpc>
                <a:spcPct val="80000"/>
              </a:lnSpc>
              <a:buFont typeface="Wingdings" pitchFamily="2" charset="2"/>
              <a:buNone/>
            </a:pPr>
            <a:r>
              <a:rPr lang="ru-RU" sz="2000" smtClean="0"/>
              <a:t>    Формы и степень образовательной интеграции ребенка с ограниченными возможностями здоровья могут варьироваться в зависимости от степени выраженности недостатков его психического и (или) физического развития. Например, дети, уровень психофизического развития которых в целом соответствует возрастной норме, могут на постоянной основе обучаться по обычной образовательной программе в одном классе со сверстниками, не имеющими нарушений развития, при наличии необходимых технических средств обучения. При этом число детей с ограниченными возможностями здоровья, обучающихся в обычном классе, как правило, не должно превышать 3 - 4 человек. </a:t>
            </a:r>
          </a:p>
          <a:p>
            <a:pPr eaLnBrk="1" hangingPunct="1">
              <a:lnSpc>
                <a:spcPct val="80000"/>
              </a:lnSpc>
            </a:pPr>
            <a:endParaRPr lang="ru-RU" sz="2800" smtClean="0"/>
          </a:p>
          <a:p>
            <a:pPr eaLnBrk="1" hangingPunct="1">
              <a:lnSpc>
                <a:spcPct val="80000"/>
              </a:lnSpc>
            </a:pPr>
            <a:endParaRPr lang="ru-RU" sz="20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150938" y="214313"/>
            <a:ext cx="7793037" cy="1846262"/>
          </a:xfrm>
        </p:spPr>
        <p:txBody>
          <a:bodyPr>
            <a:normAutofit fontScale="90000"/>
          </a:bodyPr>
          <a:lstStyle/>
          <a:p>
            <a:pPr algn="ctr" eaLnBrk="1" hangingPunct="1"/>
            <a:r>
              <a:rPr lang="ru-RU" sz="2400" b="1" smtClean="0">
                <a:latin typeface="Times New Roman" pitchFamily="18" charset="0"/>
              </a:rPr>
              <a:t>Право на образование</a:t>
            </a:r>
            <a:br>
              <a:rPr lang="ru-RU" sz="2400" b="1" smtClean="0">
                <a:latin typeface="Times New Roman" pitchFamily="18" charset="0"/>
              </a:rPr>
            </a:br>
            <a:r>
              <a:rPr lang="ru-RU" sz="2400" smtClean="0">
                <a:solidFill>
                  <a:srgbClr val="6699FF"/>
                </a:solidFill>
                <a:latin typeface="Times New Roman" pitchFamily="18" charset="0"/>
              </a:rPr>
              <a:t>Статья 18 Федерального закона от 24 ноября 1995 г. № 181-ФЗ «О социальной защите инвалидов в Российской Федерации»</a:t>
            </a:r>
            <a:br>
              <a:rPr lang="ru-RU" sz="2400" smtClean="0">
                <a:solidFill>
                  <a:srgbClr val="6699FF"/>
                </a:solidFill>
                <a:latin typeface="Times New Roman" pitchFamily="18" charset="0"/>
              </a:rPr>
            </a:br>
            <a:endParaRPr lang="ru-RU" sz="2400" smtClean="0">
              <a:solidFill>
                <a:srgbClr val="6699FF"/>
              </a:solidFill>
              <a:latin typeface="Times New Roman" pitchFamily="18" charset="0"/>
            </a:endParaRPr>
          </a:p>
        </p:txBody>
      </p:sp>
      <p:sp>
        <p:nvSpPr>
          <p:cNvPr id="6147" name="Rectangle 3"/>
          <p:cNvSpPr>
            <a:spLocks noGrp="1" noChangeArrowheads="1"/>
          </p:cNvSpPr>
          <p:nvPr>
            <p:ph sz="quarter" idx="1"/>
          </p:nvPr>
        </p:nvSpPr>
        <p:spPr/>
        <p:txBody>
          <a:bodyPr/>
          <a:lstStyle/>
          <a:p>
            <a:pPr eaLnBrk="1" hangingPunct="1">
              <a:lnSpc>
                <a:spcPct val="80000"/>
              </a:lnSpc>
            </a:pPr>
            <a:r>
              <a:rPr lang="ru-RU" sz="2400" smtClean="0"/>
              <a:t>Образовательные учреждения </a:t>
            </a:r>
            <a:r>
              <a:rPr lang="ru-RU" sz="2400" b="1" smtClean="0"/>
              <a:t>совместно с органами социальной защиты населения</a:t>
            </a:r>
            <a:r>
              <a:rPr lang="ru-RU" sz="2400" smtClean="0"/>
              <a:t>, </a:t>
            </a:r>
            <a:r>
              <a:rPr lang="ru-RU" sz="2400" b="1" smtClean="0"/>
              <a:t>органами здравоохранения </a:t>
            </a:r>
            <a:r>
              <a:rPr lang="ru-RU" sz="2400" smtClean="0"/>
              <a:t>обеспечивают дошкольное, внешкольное воспитание и образование детей-инвалидов, получение</a:t>
            </a:r>
          </a:p>
          <a:p>
            <a:pPr eaLnBrk="1" hangingPunct="1">
              <a:lnSpc>
                <a:spcPct val="80000"/>
              </a:lnSpc>
              <a:buFont typeface="Wingdings" pitchFamily="2" charset="2"/>
              <a:buNone/>
            </a:pPr>
            <a:r>
              <a:rPr lang="ru-RU" sz="2400" smtClean="0"/>
              <a:t>    инвалидами среднего общего образования, среднего профессионального и высшего профессионального образования в соответствии с индивидуальной программой реабилитации.</a:t>
            </a:r>
          </a:p>
          <a:p>
            <a:pPr eaLnBrk="1" hangingPunct="1">
              <a:lnSpc>
                <a:spcPct val="80000"/>
              </a:lnSpc>
              <a:buFont typeface="Wingdings" pitchFamily="2" charset="2"/>
              <a:buNone/>
            </a:pPr>
            <a:r>
              <a:rPr lang="ru-RU" sz="2400" smtClean="0"/>
              <a:t>    </a:t>
            </a:r>
            <a:endParaRPr lang="ru-RU" sz="20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ru-RU" sz="2000" b="1" smtClean="0"/>
              <a:t>«О государственной программе Российской Федерации «Доступная среда» на 2011 - 2020 годы»  </a:t>
            </a:r>
            <a:r>
              <a:rPr lang="ru-RU" sz="2000" smtClean="0"/>
              <a:t>Постановление от 17 марта 2011 г.  №175</a:t>
            </a:r>
          </a:p>
        </p:txBody>
      </p:sp>
      <p:sp>
        <p:nvSpPr>
          <p:cNvPr id="7171" name="Rectangle 3"/>
          <p:cNvSpPr>
            <a:spLocks noGrp="1" noChangeArrowheads="1"/>
          </p:cNvSpPr>
          <p:nvPr>
            <p:ph sz="quarter" idx="1"/>
          </p:nvPr>
        </p:nvSpPr>
        <p:spPr/>
        <p:txBody>
          <a:bodyPr/>
          <a:lstStyle/>
          <a:p>
            <a:pPr>
              <a:buFont typeface="Wingdings" pitchFamily="2" charset="2"/>
              <a:buNone/>
            </a:pPr>
            <a:r>
              <a:rPr lang="ru-RU" sz="2000" b="1" i="1" smtClean="0"/>
              <a:t>Целевые индикаторы и показатели Программы: </a:t>
            </a:r>
          </a:p>
          <a:p>
            <a:pPr algn="just"/>
            <a:r>
              <a:rPr lang="ru-RU" sz="1800" b="1" smtClean="0"/>
              <a:t>доля общеобразовательных учреждений</a:t>
            </a:r>
            <a:r>
              <a:rPr lang="ru-RU" sz="1800" smtClean="0"/>
              <a:t>, в которых создана универсальная </a:t>
            </a:r>
            <a:r>
              <a:rPr lang="ru-RU" sz="1800" b="1" smtClean="0"/>
              <a:t>безбарьерная среда</a:t>
            </a:r>
            <a:r>
              <a:rPr lang="ru-RU" sz="1800" smtClean="0"/>
              <a:t>, позволяющая обеспечить совместное обучение инвалидов и лиц, не имеющих нарушений развития, в общем количестве общеобразовательных учреждений.  </a:t>
            </a:r>
          </a:p>
          <a:p>
            <a:pPr algn="just"/>
            <a:r>
              <a:rPr lang="ru-RU" sz="1800" smtClean="0"/>
              <a:t>Одним из приоритетных направлений государственной политики должно стать создание условий для предоставления детям-инвалидам с учетом особенностей их психофизического развития равного доступа к качественному образованию в общеобразовательных и других образовательных учреждениях, реализующих образовательные программы общего образования (далее - обычные образовательные учреждения), и с учетом заключений психолого-медико-педагогических комиссий.</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algn="ctr"/>
            <a:r>
              <a:rPr lang="ru-RU" sz="2800" b="1" smtClean="0">
                <a:solidFill>
                  <a:srgbClr val="000000"/>
                </a:solidFill>
                <a:latin typeface="Times New Roman" pitchFamily="18" charset="0"/>
                <a:cs typeface="Times New Roman" pitchFamily="18" charset="0"/>
              </a:rPr>
              <a:t>Федеральный закон от 29.12.2012 N 273-ФЗ</a:t>
            </a:r>
            <a:br>
              <a:rPr lang="ru-RU" sz="2800" b="1" smtClean="0">
                <a:solidFill>
                  <a:srgbClr val="000000"/>
                </a:solidFill>
                <a:latin typeface="Times New Roman" pitchFamily="18" charset="0"/>
                <a:cs typeface="Times New Roman" pitchFamily="18" charset="0"/>
              </a:rPr>
            </a:br>
            <a:r>
              <a:rPr lang="ru-RU" sz="2800" b="1" smtClean="0">
                <a:solidFill>
                  <a:srgbClr val="000000"/>
                </a:solidFill>
                <a:latin typeface="Times New Roman" pitchFamily="18" charset="0"/>
                <a:cs typeface="Times New Roman" pitchFamily="18" charset="0"/>
              </a:rPr>
              <a:t>(ред. от 23.07.2013)</a:t>
            </a:r>
            <a:br>
              <a:rPr lang="ru-RU" sz="2800" b="1" smtClean="0">
                <a:solidFill>
                  <a:srgbClr val="000000"/>
                </a:solidFill>
                <a:latin typeface="Times New Roman" pitchFamily="18" charset="0"/>
                <a:cs typeface="Times New Roman" pitchFamily="18" charset="0"/>
              </a:rPr>
            </a:br>
            <a:r>
              <a:rPr lang="ru-RU" sz="2800" b="1" smtClean="0">
                <a:solidFill>
                  <a:srgbClr val="000000"/>
                </a:solidFill>
                <a:latin typeface="Times New Roman" pitchFamily="18" charset="0"/>
                <a:cs typeface="Times New Roman" pitchFamily="18" charset="0"/>
              </a:rPr>
              <a:t>"Об образовании в Российской Федерации"</a:t>
            </a:r>
          </a:p>
        </p:txBody>
      </p:sp>
      <p:sp>
        <p:nvSpPr>
          <p:cNvPr id="8195" name="Rectangle 3"/>
          <p:cNvSpPr>
            <a:spLocks noGrp="1" noChangeArrowheads="1"/>
          </p:cNvSpPr>
          <p:nvPr>
            <p:ph sz="quarter" idx="1"/>
          </p:nvPr>
        </p:nvSpPr>
        <p:spPr/>
        <p:txBody>
          <a:bodyPr/>
          <a:lstStyle/>
          <a:p>
            <a:pPr eaLnBrk="1" hangingPunct="1">
              <a:lnSpc>
                <a:spcPct val="80000"/>
              </a:lnSpc>
            </a:pPr>
            <a:r>
              <a:rPr lang="ru-RU" sz="1800" smtClean="0">
                <a:latin typeface="Times New Roman" pitchFamily="18" charset="0"/>
              </a:rPr>
              <a:t>обучающийся с ограниченными возможностями здоровья - физическое лицо, имеющее недостатки в физическом и (или) психологическом развитии, подтвержденные психолого-медико-педагогической комиссией и препятствующие получению образования без создания специальных условий </a:t>
            </a:r>
          </a:p>
          <a:p>
            <a:pPr>
              <a:lnSpc>
                <a:spcPct val="80000"/>
              </a:lnSpc>
            </a:pPr>
            <a:r>
              <a:rPr lang="ru-RU" sz="1800" smtClean="0">
                <a:latin typeface="Times New Roman" pitchFamily="18" charset="0"/>
              </a:rPr>
              <a:t>индивидуальный учебный план - учебный план, обеспечивающий освоение образовательной программы на основе индивидуализации ее содержания с учетом особенностей и образовательных потребностей конкретного обучающегося; </a:t>
            </a:r>
          </a:p>
          <a:p>
            <a:pPr>
              <a:lnSpc>
                <a:spcPct val="80000"/>
              </a:lnSpc>
            </a:pPr>
            <a:r>
              <a:rPr lang="ru-RU" sz="1800" smtClean="0">
                <a:latin typeface="Times New Roman" pitchFamily="18" charset="0"/>
              </a:rPr>
              <a:t>инклюзивное образование - обеспечение равного доступа к образованию для всех обучающихся с учетом разнообразия особых образовательных потребностей и индивидуальных возможностей;</a:t>
            </a:r>
          </a:p>
          <a:p>
            <a:pPr>
              <a:lnSpc>
                <a:spcPct val="80000"/>
              </a:lnSpc>
            </a:pPr>
            <a:r>
              <a:rPr lang="ru-RU" sz="1800" smtClean="0">
                <a:solidFill>
                  <a:srgbClr val="000000"/>
                </a:solidFill>
                <a:latin typeface="Times New Roman" pitchFamily="18" charset="0"/>
                <a:cs typeface="Times New Roman" pitchFamily="18" charset="0"/>
              </a:rPr>
              <a:t>адаптированная образовательная программа - образовательная программа, адаптированная для обучения лиц с ограниченными возможностями здоровья с учетом особенностей их психофизического развития, индивидуальных возможностей и при необходимости обеспечивающая коррекцию нарушений развития и социальную адаптацию указанных лиц;</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eaLnBrk="1" hangingPunct="1"/>
            <a:r>
              <a:rPr lang="ru-RU" sz="3200" b="1" smtClean="0">
                <a:latin typeface="Times New Roman" pitchFamily="18" charset="0"/>
              </a:rPr>
              <a:t>Статья 34. Основные права обучающихся и меры их социальной поддержки и стимулирования</a:t>
            </a:r>
          </a:p>
        </p:txBody>
      </p:sp>
      <p:sp>
        <p:nvSpPr>
          <p:cNvPr id="9219" name="Rectangle 3"/>
          <p:cNvSpPr>
            <a:spLocks noGrp="1" noChangeArrowheads="1"/>
          </p:cNvSpPr>
          <p:nvPr>
            <p:ph sz="quarter" idx="1"/>
          </p:nvPr>
        </p:nvSpPr>
        <p:spPr/>
        <p:txBody>
          <a:bodyPr/>
          <a:lstStyle/>
          <a:p>
            <a:pPr eaLnBrk="1" hangingPunct="1">
              <a:lnSpc>
                <a:spcPct val="80000"/>
              </a:lnSpc>
            </a:pPr>
            <a:r>
              <a:rPr lang="ru-RU" sz="2400" smtClean="0"/>
              <a:t>1. Обучающимся предоставляются академические права на:</a:t>
            </a:r>
          </a:p>
          <a:p>
            <a:pPr eaLnBrk="1" hangingPunct="1">
              <a:lnSpc>
                <a:spcPct val="80000"/>
              </a:lnSpc>
            </a:pPr>
            <a:r>
              <a:rPr lang="ru-RU" sz="2400" smtClean="0"/>
              <a:t>…2) </a:t>
            </a:r>
            <a:r>
              <a:rPr lang="ru-RU" sz="2400" b="1" smtClean="0"/>
              <a:t>предоставление условий для обучения с учетом особенностей их психофизического развития и состояния здоровья</a:t>
            </a:r>
            <a:r>
              <a:rPr lang="ru-RU" sz="2400" smtClean="0"/>
              <a:t>, в том числе получение социально-педагогической и психологической помощи, бесплатной психолого-медико-педагогической коррекции;</a:t>
            </a:r>
          </a:p>
          <a:p>
            <a:pPr eaLnBrk="1" hangingPunct="1">
              <a:lnSpc>
                <a:spcPct val="80000"/>
              </a:lnSpc>
            </a:pPr>
            <a:r>
              <a:rPr lang="ru-RU" sz="2400" smtClean="0"/>
              <a:t>3) обучение по индивидуальному учебному плану, в том числе ускоренное обучение, в пределах осваиваемой образовательной программы в порядке, установленном локальными нормативными актами;</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eaLnBrk="1" hangingPunct="1"/>
            <a:r>
              <a:rPr lang="ru-RU" sz="2400" b="1" smtClean="0">
                <a:latin typeface="Times New Roman" pitchFamily="18" charset="0"/>
              </a:rPr>
              <a:t>Статья 44. Права, обязанности и ответственность в сфере образования родителей (законных представителей) несовершеннолетних обучающихся</a:t>
            </a:r>
          </a:p>
        </p:txBody>
      </p:sp>
      <p:sp>
        <p:nvSpPr>
          <p:cNvPr id="10243" name="Rectangle 3"/>
          <p:cNvSpPr>
            <a:spLocks noGrp="1" noChangeArrowheads="1"/>
          </p:cNvSpPr>
          <p:nvPr>
            <p:ph sz="quarter" idx="1"/>
          </p:nvPr>
        </p:nvSpPr>
        <p:spPr/>
        <p:txBody>
          <a:bodyPr/>
          <a:lstStyle/>
          <a:p>
            <a:pPr eaLnBrk="1" hangingPunct="1">
              <a:lnSpc>
                <a:spcPct val="80000"/>
              </a:lnSpc>
            </a:pPr>
            <a:r>
              <a:rPr lang="ru-RU" sz="2400" smtClean="0"/>
              <a:t>3. Родители (законные представители) несовершеннолетних обучающихся имеют право:</a:t>
            </a:r>
          </a:p>
          <a:p>
            <a:pPr eaLnBrk="1" hangingPunct="1">
              <a:lnSpc>
                <a:spcPct val="80000"/>
              </a:lnSpc>
            </a:pPr>
            <a:r>
              <a:rPr lang="ru-RU" sz="2400" smtClean="0"/>
              <a:t>…..8) присутствовать при обследовании детей психолого-медико-педагогической комиссией, обсуждении результатов обследования и рекомендаций, полученных по результатам обследования, </a:t>
            </a:r>
            <a:r>
              <a:rPr lang="ru-RU" sz="2400" b="1" smtClean="0"/>
              <a:t>высказывать свое мнение относительно предлагаемых условий для организации обучения и воспитания</a:t>
            </a:r>
            <a:r>
              <a:rPr lang="ru-RU" sz="2400" smtClean="0"/>
              <a:t> детей.</a:t>
            </a:r>
          </a:p>
          <a:p>
            <a:pPr eaLnBrk="1" hangingPunct="1">
              <a:lnSpc>
                <a:spcPct val="80000"/>
              </a:lnSpc>
            </a:pPr>
            <a:r>
              <a:rPr lang="ru-RU" sz="2400" smtClean="0"/>
              <a:t>4. Родители (законные представители) несовершеннолетних обучающихся обязаны:</a:t>
            </a:r>
          </a:p>
          <a:p>
            <a:pPr eaLnBrk="1" hangingPunct="1">
              <a:lnSpc>
                <a:spcPct val="80000"/>
              </a:lnSpc>
            </a:pPr>
            <a:r>
              <a:rPr lang="ru-RU" sz="2400" smtClean="0"/>
              <a:t>1) обеспечить получение детьми общего образования;</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pPr algn="ctr"/>
            <a:r>
              <a:rPr lang="ru-RU" sz="2800" b="1" smtClean="0">
                <a:solidFill>
                  <a:srgbClr val="000000"/>
                </a:solidFill>
                <a:latin typeface="Times New Roman" pitchFamily="18" charset="0"/>
                <a:ea typeface="Calibri" pitchFamily="34" charset="0"/>
                <a:cs typeface="Times New Roman" pitchFamily="18" charset="0"/>
              </a:rPr>
              <a:t>Статья 55. Общие требования к приему на обучение в организацию, осуществляющую образовательную деятельность</a:t>
            </a:r>
          </a:p>
        </p:txBody>
      </p:sp>
      <p:sp>
        <p:nvSpPr>
          <p:cNvPr id="11267" name="Rectangle 3"/>
          <p:cNvSpPr>
            <a:spLocks noGrp="1" noChangeArrowheads="1"/>
          </p:cNvSpPr>
          <p:nvPr>
            <p:ph sz="quarter" idx="1"/>
          </p:nvPr>
        </p:nvSpPr>
        <p:spPr/>
        <p:txBody>
          <a:bodyPr/>
          <a:lstStyle/>
          <a:p>
            <a:pPr>
              <a:lnSpc>
                <a:spcPct val="80000"/>
              </a:lnSpc>
            </a:pPr>
            <a:r>
              <a:rPr lang="ru-RU" sz="2000" smtClean="0"/>
              <a:t>3. Прием на обучение по основным общеобразовательным программам и образовательным программам среднего профессионального образования за счет бюджетных ассигнований федерального бюджета, бюджетов субъектов Российской Федерации и местных бюджетов проводится на общедоступной основе, если иное не предусмотрено настоящим Федеральным законом. Дети с ограниченными возможностями здоровья принимаются на обучение </a:t>
            </a:r>
            <a:r>
              <a:rPr lang="ru-RU" sz="2000" b="1" smtClean="0"/>
              <a:t>по адаптированной основной общеобразовательной программе </a:t>
            </a:r>
            <a:r>
              <a:rPr lang="ru-RU" sz="2000" smtClean="0"/>
              <a:t>только с согласия родителей (законных представителей) и на основании рекомендаций психолого-медико-педагогической комиссии.</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0</TotalTime>
  <Words>2618</Words>
  <PresentationFormat>Экран (4:3)</PresentationFormat>
  <Paragraphs>126</Paragraphs>
  <Slides>34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34</vt:i4>
      </vt:variant>
    </vt:vector>
  </HeadingPairs>
  <TitlesOfParts>
    <vt:vector size="35" baseType="lpstr">
      <vt:lpstr>Эркер</vt:lpstr>
      <vt:lpstr>Нормативно-правовые основы инклюзивного образования </vt:lpstr>
      <vt:lpstr>  Федеральный закон от 3 мая 2012 г. № 46-ФЗ «О ратификации Конвенции о правах инвалидов» </vt:lpstr>
      <vt:lpstr>Конвенция о правах инвалидов</vt:lpstr>
      <vt:lpstr>Право на образование Статья 18 Федерального закона от 24 ноября 1995 г. № 181-ФЗ «О социальной защите инвалидов в Российской Федерации» </vt:lpstr>
      <vt:lpstr>«О государственной программе Российской Федерации «Доступная среда» на 2011 - 2020 годы»  Постановление от 17 марта 2011 г.  №175</vt:lpstr>
      <vt:lpstr>Федеральный закон от 29.12.2012 N 273-ФЗ (ред. от 23.07.2013) "Об образовании в Российской Федерации"</vt:lpstr>
      <vt:lpstr>Статья 34. Основные права обучающихся и меры их социальной поддержки и стимулирования</vt:lpstr>
      <vt:lpstr>Статья 44. Права, обязанности и ответственность в сфере образования родителей (законных представителей) несовершеннолетних обучающихся</vt:lpstr>
      <vt:lpstr>Статья 55. Общие требования к приему на обучение в организацию, осуществляющую образовательную деятельность</vt:lpstr>
      <vt:lpstr>Статья 58. Промежуточная аттестация обучающихся</vt:lpstr>
      <vt:lpstr>Статья 60. Документы об образовании и (или) о квалификации. Документы об обучении</vt:lpstr>
      <vt:lpstr>Статья 79. Организация получения образования обучающимися с ограниченными возможностями здоровья</vt:lpstr>
      <vt:lpstr>Статья 79. Организация получения образования обучающимися с ограниченными возможностями здоровья</vt:lpstr>
      <vt:lpstr>Статья 79. Организация получения образования обучающимися с ограниченными возможностями здоровья</vt:lpstr>
      <vt:lpstr>Комментарии к ФЗ №273</vt:lpstr>
      <vt:lpstr>Комментарии к ФЗ №273</vt:lpstr>
      <vt:lpstr>   Медико-социальная экспертиза</vt:lpstr>
      <vt:lpstr>Индивидуальная  программа реабилитации</vt:lpstr>
      <vt:lpstr>Основные виды нарушений функций организма и степени их  выраженности  </vt:lpstr>
      <vt:lpstr>Основные категории жизнедеятельности человека</vt:lpstr>
      <vt:lpstr>Способность к обучению</vt:lpstr>
      <vt:lpstr>       </vt:lpstr>
      <vt:lpstr>Положение о психолого-медико-педагогической комиссии</vt:lpstr>
      <vt:lpstr>II. Основные направления деятельности и права комиссии</vt:lpstr>
      <vt:lpstr>Основание для изменения ИПР  по условиям образования</vt:lpstr>
      <vt:lpstr>  Индивидуальная программа реабилитации ребенка-инвалида,            выдаваемая федеральными государственными учреждениями                           медико-социальной экспертизы Мероприятия психолого-педагогической реабилитации</vt:lpstr>
      <vt:lpstr>Мероприятия психолого-педагогической реабилитации</vt:lpstr>
      <vt:lpstr>Мероприятия психолого-педагогической реабилитации</vt:lpstr>
      <vt:lpstr>Мероприятия психолого-педагогической реабилитации</vt:lpstr>
      <vt:lpstr>Мероприятия психолого-педагогической реабилитации</vt:lpstr>
      <vt:lpstr>Мероприятия психолого-педагогической реабилитации</vt:lpstr>
      <vt:lpstr>Основание для изменения ИПР  по условиям образования</vt:lpstr>
      <vt:lpstr>Направления реализации ИПР в образовательном учреждении</vt:lpstr>
      <vt:lpstr>       О СОЗДАНИИ УСЛОВИЙ ДЛЯ ПОЛУЧЕНИЯ ОБРАЗОВАНИЯ ДЕТЬМИ С ОГРАНИЧЕННЫМИ ВОЗМОЖНОСТЯМИ ЗДОРОВЬЯ И ДЕТЬМИ-ИНВАЛИДАМИ  (Письмо Минобрнауки РФ от 18.04.2008 № аф-150/06)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Нормативно-правовые основы инклюзивного образования </dc:title>
  <cp:lastModifiedBy>Admin</cp:lastModifiedBy>
  <cp:revision>1</cp:revision>
  <dcterms:modified xsi:type="dcterms:W3CDTF">2017-12-04T07:02:40Z</dcterms:modified>
</cp:coreProperties>
</file>